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63" r:id="rId3"/>
    <p:sldId id="264" r:id="rId4"/>
    <p:sldId id="267" r:id="rId5"/>
    <p:sldId id="266" r:id="rId6"/>
    <p:sldId id="265" r:id="rId8"/>
    <p:sldId id="268" r:id="rId9"/>
    <p:sldId id="282" r:id="rId10"/>
    <p:sldId id="271" r:id="rId11"/>
    <p:sldId id="280" r:id="rId12"/>
    <p:sldId id="281" r:id="rId13"/>
    <p:sldId id="283" r:id="rId14"/>
    <p:sldId id="284" r:id="rId15"/>
    <p:sldId id="285" r:id="rId16"/>
    <p:sldId id="286" r:id="rId17"/>
    <p:sldId id="258" r:id="rId18"/>
  </p:sldIdLst>
  <p:sldSz cx="12192000" cy="6858000"/>
  <p:notesSz cx="6858000" cy="9144000"/>
  <p:defaultTextStyle>
    <a:defPPr>
      <a:defRPr lang="zh-CN"/>
    </a:defPPr>
    <a:lvl1pPr marL="0" lvl="0" indent="0" algn="l" defTabSz="914400" eaLnBrk="0" fontAlgn="base" latinLnBrk="0" hangingPunct="0">
      <a:lnSpc>
        <a:spcPct val="100000"/>
      </a:lnSpc>
      <a:spcBef>
        <a:spcPct val="0"/>
      </a:spcBef>
      <a:spcAft>
        <a:spcPct val="0"/>
      </a:spcAft>
      <a:buNone/>
      <a:defRPr sz="18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eaLnBrk="0" fontAlgn="base" latinLnBrk="0" hangingPunct="0">
      <a:lnSpc>
        <a:spcPct val="100000"/>
      </a:lnSpc>
      <a:spcBef>
        <a:spcPct val="0"/>
      </a:spcBef>
      <a:spcAft>
        <a:spcPct val="0"/>
      </a:spcAft>
      <a:buNone/>
      <a:defRPr sz="1800" b="0" i="0" u="none" kern="1200" baseline="0">
        <a:solidFill>
          <a:schemeClr val="tx1"/>
        </a:solidFill>
        <a:latin typeface="黑体" panose="02010609060101010101" pitchFamily="49" charset="-122"/>
        <a:ea typeface="黑体" panose="02010609060101010101" pitchFamily="49" charset="-122"/>
      </a:defRPr>
    </a:lvl2pPr>
    <a:lvl3pPr marL="914400" lvl="2" indent="0" algn="l" defTabSz="914400" eaLnBrk="0" fontAlgn="base" latinLnBrk="0" hangingPunct="0">
      <a:lnSpc>
        <a:spcPct val="100000"/>
      </a:lnSpc>
      <a:spcBef>
        <a:spcPct val="0"/>
      </a:spcBef>
      <a:spcAft>
        <a:spcPct val="0"/>
      </a:spcAft>
      <a:buNone/>
      <a:defRPr sz="1800" b="0" i="0" u="none" kern="1200" baseline="0">
        <a:solidFill>
          <a:schemeClr val="tx1"/>
        </a:solidFill>
        <a:latin typeface="黑体" panose="02010609060101010101" pitchFamily="49" charset="-122"/>
        <a:ea typeface="黑体" panose="02010609060101010101" pitchFamily="49" charset="-122"/>
      </a:defRPr>
    </a:lvl3pPr>
    <a:lvl4pPr marL="1371600" lvl="3" indent="0" algn="l" defTabSz="914400" eaLnBrk="0" fontAlgn="base" latinLnBrk="0" hangingPunct="0">
      <a:lnSpc>
        <a:spcPct val="100000"/>
      </a:lnSpc>
      <a:spcBef>
        <a:spcPct val="0"/>
      </a:spcBef>
      <a:spcAft>
        <a:spcPct val="0"/>
      </a:spcAft>
      <a:buNone/>
      <a:defRPr sz="1800" b="0" i="0" u="none" kern="1200" baseline="0">
        <a:solidFill>
          <a:schemeClr val="tx1"/>
        </a:solidFill>
        <a:latin typeface="黑体" panose="02010609060101010101" pitchFamily="49" charset="-122"/>
        <a:ea typeface="黑体" panose="02010609060101010101" pitchFamily="49" charset="-122"/>
      </a:defRPr>
    </a:lvl4pPr>
    <a:lvl5pPr marL="1828800" lvl="4" indent="0" algn="l" defTabSz="914400" eaLnBrk="0" fontAlgn="base" latinLnBrk="0" hangingPunct="0">
      <a:lnSpc>
        <a:spcPct val="100000"/>
      </a:lnSpc>
      <a:spcBef>
        <a:spcPct val="0"/>
      </a:spcBef>
      <a:spcAft>
        <a:spcPct val="0"/>
      </a:spcAft>
      <a:buNone/>
      <a:defRPr sz="1800" b="0" i="0" u="none" kern="1200" baseline="0">
        <a:solidFill>
          <a:schemeClr val="tx1"/>
        </a:solidFill>
        <a:latin typeface="黑体" panose="02010609060101010101" pitchFamily="49" charset="-122"/>
        <a:ea typeface="黑体" panose="02010609060101010101" pitchFamily="49" charset="-122"/>
      </a:defRPr>
    </a:lvl5pPr>
    <a:lvl6pPr marL="2286000" lvl="5" indent="0" algn="l" defTabSz="914400" eaLnBrk="0" fontAlgn="base" latinLnBrk="0" hangingPunct="0">
      <a:lnSpc>
        <a:spcPct val="100000"/>
      </a:lnSpc>
      <a:spcBef>
        <a:spcPct val="0"/>
      </a:spcBef>
      <a:spcAft>
        <a:spcPct val="0"/>
      </a:spcAft>
      <a:buNone/>
      <a:defRPr sz="1800" b="0" i="0" u="none" kern="1200" baseline="0">
        <a:solidFill>
          <a:schemeClr val="tx1"/>
        </a:solidFill>
        <a:latin typeface="黑体" panose="02010609060101010101" pitchFamily="49" charset="-122"/>
        <a:ea typeface="黑体" panose="02010609060101010101" pitchFamily="49" charset="-122"/>
      </a:defRPr>
    </a:lvl6pPr>
    <a:lvl7pPr marL="2743200" lvl="6" indent="0" algn="l" defTabSz="914400" eaLnBrk="0" fontAlgn="base" latinLnBrk="0" hangingPunct="0">
      <a:lnSpc>
        <a:spcPct val="100000"/>
      </a:lnSpc>
      <a:spcBef>
        <a:spcPct val="0"/>
      </a:spcBef>
      <a:spcAft>
        <a:spcPct val="0"/>
      </a:spcAft>
      <a:buNone/>
      <a:defRPr sz="1800" b="0" i="0" u="none" kern="1200" baseline="0">
        <a:solidFill>
          <a:schemeClr val="tx1"/>
        </a:solidFill>
        <a:latin typeface="黑体" panose="02010609060101010101" pitchFamily="49" charset="-122"/>
        <a:ea typeface="黑体" panose="02010609060101010101" pitchFamily="49" charset="-122"/>
      </a:defRPr>
    </a:lvl7pPr>
    <a:lvl8pPr marL="3200400" lvl="7" indent="0" algn="l" defTabSz="914400" eaLnBrk="0" fontAlgn="base" latinLnBrk="0" hangingPunct="0">
      <a:lnSpc>
        <a:spcPct val="100000"/>
      </a:lnSpc>
      <a:spcBef>
        <a:spcPct val="0"/>
      </a:spcBef>
      <a:spcAft>
        <a:spcPct val="0"/>
      </a:spcAft>
      <a:buNone/>
      <a:defRPr sz="1800" b="0" i="0" u="none" kern="1200" baseline="0">
        <a:solidFill>
          <a:schemeClr val="tx1"/>
        </a:solidFill>
        <a:latin typeface="黑体" panose="02010609060101010101" pitchFamily="49" charset="-122"/>
        <a:ea typeface="黑体" panose="02010609060101010101" pitchFamily="49" charset="-122"/>
      </a:defRPr>
    </a:lvl8pPr>
    <a:lvl9pPr marL="3657600" lvl="8" indent="0" algn="l" defTabSz="914400" eaLnBrk="0" fontAlgn="base" latinLnBrk="0" hangingPunct="0">
      <a:lnSpc>
        <a:spcPct val="100000"/>
      </a:lnSpc>
      <a:spcBef>
        <a:spcPct val="0"/>
      </a:spcBef>
      <a:spcAft>
        <a:spcPct val="0"/>
      </a:spcAft>
      <a:buNone/>
      <a:defRPr sz="1800" b="0" i="0" u="none" kern="1200" baseline="0">
        <a:solidFill>
          <a:schemeClr val="tx1"/>
        </a:solidFill>
        <a:latin typeface="黑体" panose="02010609060101010101" pitchFamily="49" charset="-122"/>
        <a:ea typeface="黑体" panose="02010609060101010101" pitchFamily="49"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4D7C"/>
    <a:srgbClr val="F69C10"/>
    <a:srgbClr val="BFBFB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77" autoAdjust="0"/>
    <p:restoredTop sz="94087" autoAdjust="0"/>
  </p:normalViewPr>
  <p:slideViewPr>
    <p:cSldViewPr showGuides="1">
      <p:cViewPr varScale="1">
        <p:scale>
          <a:sx n="66" d="100"/>
          <a:sy n="66" d="100"/>
        </p:scale>
        <p:origin x="464"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Sheet1!$B$3</c:f>
              <c:strCache>
                <c:ptCount val="1"/>
                <c:pt idx="0">
                  <c:v>列0</c:v>
                </c:pt>
              </c:strCache>
            </c:strRef>
          </c:tx>
          <c:spPr>
            <a:solidFill>
              <a:srgbClr val="93CDDD"/>
            </a:solidFill>
          </c:spPr>
          <c:explosion val="0"/>
          <c:dPt>
            <c:idx val="0"/>
            <c:bubble3D val="0"/>
            <c:spPr>
              <a:solidFill>
                <a:srgbClr val="93CDDD"/>
              </a:solidFill>
            </c:spPr>
          </c:dPt>
          <c:dPt>
            <c:idx val="1"/>
            <c:bubble3D val="0"/>
            <c:spPr>
              <a:solidFill>
                <a:srgbClr val="93CDDD"/>
              </a:solidFill>
            </c:spPr>
          </c:dPt>
          <c:dLbls>
            <c:delete val="1"/>
          </c:dLbls>
          <c:cat>
            <c:strRef>
              <c:f>Sheet1!$A$4:$A$5</c:f>
              <c:strCache>
                <c:ptCount val="1"/>
                <c:pt idx="0">
                  <c:v>第一季度</c:v>
                </c:pt>
              </c:strCache>
            </c:strRef>
          </c:cat>
          <c:val>
            <c:numRef>
              <c:f>Sheet1!$B$4:$B$5</c:f>
              <c:numCache>
                <c:formatCode>General</c:formatCode>
                <c:ptCount val="2"/>
                <c:pt idx="0">
                  <c:v>5</c:v>
                </c:pt>
                <c:pt idx="1">
                  <c:v>5</c:v>
                </c:pt>
              </c:numCache>
            </c:numRef>
          </c:val>
        </c:ser>
        <c:ser>
          <c:idx val="1"/>
          <c:order val="1"/>
          <c:tx>
            <c:strRef>
              <c:f>Sheet1!$C$3</c:f>
              <c:strCache>
                <c:ptCount val="1"/>
                <c:pt idx="0">
                  <c:v>列1</c:v>
                </c:pt>
              </c:strCache>
            </c:strRef>
          </c:tx>
          <c:spPr>
            <a:solidFill>
              <a:srgbClr val="31859C"/>
            </a:solidFill>
          </c:spPr>
          <c:explosion val="0"/>
          <c:dPt>
            <c:idx val="0"/>
            <c:bubble3D val="0"/>
            <c:spPr>
              <a:solidFill>
                <a:srgbClr val="4BACC6"/>
              </a:solidFill>
            </c:spPr>
          </c:dPt>
          <c:dPt>
            <c:idx val="1"/>
            <c:bubble3D val="0"/>
            <c:spPr>
              <a:solidFill>
                <a:srgbClr val="4BACC6"/>
              </a:solidFill>
            </c:spPr>
          </c:dPt>
          <c:dLbls>
            <c:delete val="1"/>
          </c:dLbls>
          <c:cat>
            <c:strRef>
              <c:f>Sheet1!$A$4:$A$5</c:f>
              <c:strCache>
                <c:ptCount val="1"/>
                <c:pt idx="0">
                  <c:v>第一季度</c:v>
                </c:pt>
              </c:strCache>
            </c:strRef>
          </c:cat>
          <c:val>
            <c:numRef>
              <c:f>Sheet1!$C$4:$C$5</c:f>
              <c:numCache>
                <c:formatCode>General</c:formatCode>
                <c:ptCount val="2"/>
                <c:pt idx="0">
                  <c:v>7</c:v>
                </c:pt>
                <c:pt idx="1">
                  <c:v>3</c:v>
                </c:pt>
              </c:numCache>
            </c:numRef>
          </c:val>
        </c:ser>
        <c:ser>
          <c:idx val="2"/>
          <c:order val="2"/>
          <c:tx>
            <c:strRef>
              <c:f>Sheet1!$D$3</c:f>
              <c:strCache>
                <c:ptCount val="1"/>
                <c:pt idx="0">
                  <c:v>列2</c:v>
                </c:pt>
              </c:strCache>
            </c:strRef>
          </c:tx>
          <c:spPr>
            <a:solidFill>
              <a:srgbClr val="31859C"/>
            </a:solidFill>
          </c:spPr>
          <c:explosion val="0"/>
          <c:dPt>
            <c:idx val="0"/>
            <c:bubble3D val="0"/>
            <c:spPr>
              <a:solidFill>
                <a:srgbClr val="31859C"/>
              </a:solidFill>
            </c:spPr>
          </c:dPt>
          <c:dPt>
            <c:idx val="1"/>
            <c:bubble3D val="0"/>
            <c:spPr>
              <a:solidFill>
                <a:srgbClr val="31859C"/>
              </a:solidFill>
            </c:spPr>
          </c:dPt>
          <c:dLbls>
            <c:delete val="1"/>
          </c:dLbls>
          <c:cat>
            <c:strRef>
              <c:f>Sheet1!$A$4:$A$5</c:f>
              <c:strCache>
                <c:ptCount val="1"/>
                <c:pt idx="0">
                  <c:v>第一季度</c:v>
                </c:pt>
              </c:strCache>
            </c:strRef>
          </c:cat>
          <c:val>
            <c:numRef>
              <c:f>Sheet1!$D$4:$D$5</c:f>
              <c:numCache>
                <c:formatCode>General</c:formatCode>
                <c:ptCount val="2"/>
                <c:pt idx="0">
                  <c:v>8</c:v>
                </c:pt>
                <c:pt idx="1">
                  <c:v>2</c:v>
                </c:pt>
              </c:numCache>
            </c:numRef>
          </c:val>
        </c:ser>
        <c:dLbls>
          <c:showLegendKey val="0"/>
          <c:showVal val="0"/>
          <c:showCatName val="0"/>
          <c:showSerName val="0"/>
          <c:showPercent val="0"/>
          <c:showBubbleSize val="0"/>
          <c:showLeaderLines val="1"/>
        </c:dLbls>
        <c:firstSliceAng val="90"/>
        <c:holeSize val="50"/>
      </c:doughnutChart>
    </c:plotArea>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5210F6-0F5E-40CA-B72F-9C288109C5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8C6FD8-308C-4F84-9EF5-19D45C92AAD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如果及早发现和治疗，可降低大约三分之一的癌症负担。癌症的及早发现以这样的观察为基础，即癌症发现越早，治疗越为有效。目标是在癌症限于局部时（转移之前）发现</a:t>
            </a:r>
            <a:r>
              <a:rPr lang="zh-CN" altLang="en-US" sz="1200" kern="1200" dirty="0" smtClean="0">
                <a:solidFill>
                  <a:schemeClr val="tx1"/>
                </a:solidFill>
                <a:effectLst/>
                <a:latin typeface="+mn-lt"/>
                <a:ea typeface="+mn-ea"/>
                <a:cs typeface="+mn-cs"/>
              </a:rPr>
              <a:t>并治疗</a:t>
            </a:r>
            <a:r>
              <a:rPr lang="zh-CN" altLang="zh-CN" sz="1200" kern="1200" dirty="0" smtClean="0">
                <a:solidFill>
                  <a:schemeClr val="tx1"/>
                </a:solidFill>
                <a:effectLst/>
                <a:latin typeface="+mn-lt"/>
                <a:ea typeface="+mn-ea"/>
                <a:cs typeface="+mn-cs"/>
              </a:rPr>
              <a:t>它。</a:t>
            </a:r>
            <a:endParaRPr lang="zh-CN" altLang="en-US" dirty="0"/>
          </a:p>
        </p:txBody>
      </p:sp>
      <p:sp>
        <p:nvSpPr>
          <p:cNvPr id="4" name="灯片编号占位符 3"/>
          <p:cNvSpPr>
            <a:spLocks noGrp="1"/>
          </p:cNvSpPr>
          <p:nvPr>
            <p:ph type="sldNum" sz="quarter" idx="10"/>
          </p:nvPr>
        </p:nvSpPr>
        <p:spPr/>
        <p:txBody>
          <a:bodyPr/>
          <a:lstStyle/>
          <a:p>
            <a:fld id="{518C6FD8-308C-4F84-9EF5-19D45C92AAD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smtClean="0">
                <a:solidFill>
                  <a:schemeClr val="tx1"/>
                </a:solidFill>
                <a:effectLst/>
                <a:latin typeface="+mn-lt"/>
                <a:ea typeface="+mn-ea"/>
                <a:cs typeface="+mn-cs"/>
              </a:rPr>
              <a:t>癌症，不是患病者一个的战斗。</a:t>
            </a:r>
            <a:endParaRPr lang="en-US"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smtClean="0">
                <a:solidFill>
                  <a:schemeClr val="tx1"/>
                </a:solidFill>
                <a:effectLst/>
                <a:latin typeface="+mn-lt"/>
                <a:ea typeface="+mn-ea"/>
                <a:cs typeface="+mn-cs"/>
              </a:rPr>
              <a:t>这些数据反映了绝大多数网友还是相信或是认可心理治疗可以帮助癌症患者减轻痛苦，提升生活质量和幸福指数的！</a:t>
            </a:r>
            <a:endParaRPr lang="zh-CN"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18C6FD8-308C-4F84-9EF5-19D45C92AAD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18C6FD8-308C-4F84-9EF5-19D45C92AAD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这也是中国很多癌症患者的共同认知误区</a:t>
            </a:r>
            <a:endParaRPr lang="en-US" altLang="zh-CN" dirty="0" smtClean="0"/>
          </a:p>
          <a:p>
            <a:r>
              <a:rPr lang="zh-CN" altLang="en-US" dirty="0" smtClean="0"/>
              <a:t>误区</a:t>
            </a:r>
            <a:r>
              <a:rPr lang="en-US" altLang="zh-CN" dirty="0" smtClean="0"/>
              <a:t>1</a:t>
            </a:r>
            <a:r>
              <a:rPr lang="zh-CN" altLang="en-US" dirty="0" smtClean="0"/>
              <a:t>：患了癌症</a:t>
            </a:r>
            <a:r>
              <a:rPr lang="en-US" altLang="zh-CN" dirty="0" smtClean="0"/>
              <a:t>=</a:t>
            </a:r>
            <a:r>
              <a:rPr lang="zh-CN" altLang="en-US" dirty="0" smtClean="0"/>
              <a:t>死</a:t>
            </a:r>
            <a:endParaRPr lang="zh-CN" altLang="en-US" dirty="0" smtClean="0"/>
          </a:p>
          <a:p>
            <a:r>
              <a:rPr lang="zh-CN" altLang="en-US" dirty="0" smtClean="0"/>
              <a:t>　　徐老太太认为患了癌症就等于死亡。这个想法是存在偏颇的，如果想要改变这种想法，就要纠正她的认识。譬如徐老太是乳腺癌的早期，以现在的医疗技术水平，乳腺癌是可以通过积极治疗来改变现状的，现在有很多成功抗癌的案例，在没有接受积极治疗就轻易放弃生命并不是明智的举动。有一线生机都不应该放弃，徐老太属于抑郁症的范畴，除了积极的改变徐老太的想法外，还可以应用抗抑郁症的药物进行治疗。同时要鼓励徐老太积极规律的进食，补充营养，保持良好的心态，凡事从好的地方去想，也有利于缓解她癌症的继发反应。</a:t>
            </a:r>
            <a:endParaRPr lang="zh-CN" altLang="en-US" dirty="0" smtClean="0"/>
          </a:p>
          <a:p>
            <a:r>
              <a:rPr lang="zh-CN" altLang="en-US" dirty="0" smtClean="0"/>
              <a:t>　　误区</a:t>
            </a:r>
            <a:r>
              <a:rPr lang="en-US" altLang="zh-CN" dirty="0" smtClean="0"/>
              <a:t>2</a:t>
            </a:r>
            <a:r>
              <a:rPr lang="zh-CN" altLang="en-US" dirty="0" smtClean="0"/>
              <a:t>：患了癌症</a:t>
            </a:r>
            <a:r>
              <a:rPr lang="en-US" altLang="zh-CN" dirty="0" smtClean="0"/>
              <a:t>=</a:t>
            </a:r>
            <a:r>
              <a:rPr lang="zh-CN" altLang="en-US" dirty="0" smtClean="0"/>
              <a:t>家庭的拖累</a:t>
            </a:r>
            <a:endParaRPr lang="zh-CN" altLang="en-US" dirty="0" smtClean="0"/>
          </a:p>
          <a:p>
            <a:r>
              <a:rPr lang="zh-CN" altLang="en-US" dirty="0" smtClean="0"/>
              <a:t>　　徐老太认为得了癌症就成为了家里人的拖累。很多人会想，身患癌症就成了一无是处的废人，以后不仅帮不到家里人，还要拖累家里人，家里人要支付巨额的治疗费用，还要花费大量的时间、精力去照顾她，她本身又是好强的性格， 不想让自己成为大家的拖累，因此就很难逾越自己心里的那道坎儿。</a:t>
            </a:r>
            <a:endParaRPr lang="zh-CN" altLang="en-US" dirty="0" smtClean="0"/>
          </a:p>
          <a:p>
            <a:r>
              <a:rPr lang="zh-CN" altLang="en-US" dirty="0" smtClean="0"/>
              <a:t>　　潘医生建议，要让患者学会换位思考，这点是很重要的。你可以问患者“如果患病是您的老伴儿或是女儿，您会怎么做？”徐老太：“那我肯定会细心的照顾和鼓励他积极治疗。”那您为什么会想要照顾老伴儿：“这是自然而然的，因为我们是一家人啊！”“那您患了癌症，家人也是希望可以好好照顾您的”</a:t>
            </a:r>
            <a:r>
              <a:rPr lang="en-US" altLang="zh-CN" dirty="0" smtClean="0"/>
              <a:t>……</a:t>
            </a:r>
            <a:r>
              <a:rPr lang="zh-CN" altLang="en-US" dirty="0" smtClean="0"/>
              <a:t>相信这样的对话，可以帮患者清楚的认知自己的定位和价值，让她相信，家里人的做法也是跟她一样的，并不会把她看成是家里人的拖累。如是所做，徐老太的想法就出现了转变，她不再把自己当成是家庭的拖累。癌症患者应该摆脱自己是家庭负担和拖累的思想，积极主动的去接受和配合治疗。</a:t>
            </a:r>
            <a:endParaRPr lang="zh-CN" altLang="en-US" dirty="0" smtClean="0"/>
          </a:p>
          <a:p>
            <a:r>
              <a:rPr lang="zh-CN" altLang="en-US" dirty="0" smtClean="0"/>
              <a:t>　　误区</a:t>
            </a:r>
            <a:r>
              <a:rPr lang="en-US" altLang="zh-CN" dirty="0" smtClean="0"/>
              <a:t>3</a:t>
            </a:r>
            <a:r>
              <a:rPr lang="zh-CN" altLang="en-US" dirty="0" smtClean="0"/>
              <a:t>：患了癌症</a:t>
            </a:r>
            <a:r>
              <a:rPr lang="en-US" altLang="zh-CN" dirty="0" smtClean="0"/>
              <a:t>=</a:t>
            </a:r>
            <a:r>
              <a:rPr lang="zh-CN" altLang="en-US" dirty="0" smtClean="0"/>
              <a:t>失去一切</a:t>
            </a:r>
            <a:endParaRPr lang="zh-CN" altLang="en-US" dirty="0" smtClean="0"/>
          </a:p>
          <a:p>
            <a:r>
              <a:rPr lang="zh-CN" altLang="en-US" dirty="0" smtClean="0"/>
              <a:t>　　徐老太认为得了癌症就是失去了一切。她觉得身患癌症的生活就再也不能回到以前了。什么都失去了，但徐老太没有想到自己除了身体患病外，其他一切依然没有变化，她仍然有和睦的家庭，体恤的老伴儿，孝顺的子女，乖巧的外孙，他们都没有变化，他们是她生活中不可缺少的重要部分，并没有因为患病而消失，从另一个角度来讲，她患了癌症后，反而得到了大家更多的关心。老伴儿天天陪着她，家里也采用多种多样的方法让她开心起来，要让徐老太意识到自己是家中的重心，家里人关心的重点，在无怨无悔的关心着她，她就不会再觉得自己失去一切了。</a:t>
            </a:r>
            <a:endParaRPr lang="zh-CN" altLang="en-US" dirty="0" smtClean="0"/>
          </a:p>
          <a:p>
            <a:r>
              <a:rPr lang="zh-CN" altLang="en-US" dirty="0" smtClean="0"/>
              <a:t>　　误区</a:t>
            </a:r>
            <a:r>
              <a:rPr lang="en-US" altLang="zh-CN" dirty="0" smtClean="0"/>
              <a:t>4</a:t>
            </a:r>
            <a:r>
              <a:rPr lang="zh-CN" altLang="en-US" dirty="0" smtClean="0"/>
              <a:t>：患了癌症唯一解决办法</a:t>
            </a:r>
            <a:r>
              <a:rPr lang="en-US" altLang="zh-CN" dirty="0" smtClean="0"/>
              <a:t>=</a:t>
            </a:r>
            <a:r>
              <a:rPr lang="zh-CN" altLang="en-US" dirty="0" smtClean="0"/>
              <a:t>死</a:t>
            </a:r>
            <a:endParaRPr lang="zh-CN" altLang="en-US" dirty="0" smtClean="0"/>
          </a:p>
          <a:p>
            <a:r>
              <a:rPr lang="zh-CN" altLang="en-US" dirty="0" smtClean="0"/>
              <a:t>　　徐老太认为死是解决癌症唯一的方法。这个想法是错误的，其实死亡是可以带来很多可能性的。从心理学来看，死亡可以带来有利和无利的两方面：死亡有利的结果是死亡可以摆脱疾病的痛苦，减轻家庭的负担和麻烦，这同时也是很多抑郁症患者的思想；但死亡还有很多不利的结果，譬如再也见不到自己的家人、朋友，你的死亡带给家庭痛苦和沉重的负担，家庭不再完整，也不能与老友聚会聊天等等。徐老太并没有意识到生命不完全属于她自己一个人的，她还有家人、朋友。要让老太太觉得自己是无可替代的，在家族中扮演着很重要的角色，并不会因为生病而有任何改变，让老太太觉得死亡的不利结果远远超出有利结果，轻生是不负责任的表现，也可以找一个她在乎的人，譬如说徐老太的外孙，你可以反复提及，如果轻生以后就没有机会看着外孙长大，幸福的成长等等，从而改变老太太不想活的想法！</a:t>
            </a:r>
            <a:endParaRPr lang="zh-CN" altLang="en-US" dirty="0" smtClean="0"/>
          </a:p>
          <a:p>
            <a:r>
              <a:rPr lang="zh-CN" altLang="en-US" dirty="0" smtClean="0"/>
              <a:t>　　除了通过这些话语引导和纠正患者错误的思想外，潘医生还建议进行行为上的治疗和引导。“家里人要多陪伴老人，一起翻看旧照片，回忆以前开心的场面，包括过去的工作经历等，通过回忆过去温馨的画面，传递给老太太积极正面的能量，增加老太太乐观面对生活的决心和勇气”。</a:t>
            </a:r>
            <a:endParaRPr lang="zh-CN" altLang="en-US" dirty="0" smtClean="0"/>
          </a:p>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518C6FD8-308C-4F84-9EF5-19D45C92AAD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18C6FD8-308C-4F84-9EF5-19D45C92AAD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18C6FD8-308C-4F84-9EF5-19D45C92AAD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smtClean="0">
                <a:solidFill>
                  <a:srgbClr val="F69C10"/>
                </a:solidFill>
                <a:latin typeface="+mn-ea"/>
                <a:ea typeface="+mn-ea"/>
              </a:rPr>
              <a:t>心理行为干预目的：</a:t>
            </a:r>
            <a:endParaRPr lang="zh-CN" altLang="en-US" dirty="0"/>
          </a:p>
        </p:txBody>
      </p:sp>
      <p:sp>
        <p:nvSpPr>
          <p:cNvPr id="4" name="灯片编号占位符 3"/>
          <p:cNvSpPr>
            <a:spLocks noGrp="1"/>
          </p:cNvSpPr>
          <p:nvPr>
            <p:ph type="sldNum" sz="quarter" idx="10"/>
          </p:nvPr>
        </p:nvSpPr>
        <p:spPr/>
        <p:txBody>
          <a:bodyPr/>
          <a:lstStyle/>
          <a:p>
            <a:fld id="{518C6FD8-308C-4F84-9EF5-19D45C92AAD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抗癌患者需要具有</a:t>
            </a:r>
            <a:endParaRPr lang="zh-CN" altLang="en-US" dirty="0"/>
          </a:p>
        </p:txBody>
      </p:sp>
      <p:sp>
        <p:nvSpPr>
          <p:cNvPr id="4" name="灯片编号占位符 3"/>
          <p:cNvSpPr>
            <a:spLocks noGrp="1"/>
          </p:cNvSpPr>
          <p:nvPr>
            <p:ph type="sldNum" sz="quarter" idx="10"/>
          </p:nvPr>
        </p:nvSpPr>
        <p:spPr/>
        <p:txBody>
          <a:bodyPr/>
          <a:lstStyle/>
          <a:p>
            <a:fld id="{518C6FD8-308C-4F84-9EF5-19D45C92AAD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smtClean="0"/>
              <a:t>这句话说明了食疗的重要性，</a:t>
            </a:r>
            <a:r>
              <a:rPr lang="zh-CN" altLang="zh-CN" dirty="0" smtClean="0"/>
              <a:t>饮食疗法对于肿瘤病人来说，意义更为重大，它不仅有利于缓解癌症病人的临床症状，而且有利于癌症病人的康复。</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smtClean="0"/>
          </a:p>
          <a:p>
            <a:r>
              <a:rPr lang="zh-CN" altLang="zh-CN" b="1" dirty="0" smtClean="0">
                <a:latin typeface="+mn-ea"/>
                <a:ea typeface="+mn-ea"/>
              </a:rPr>
              <a:t>强调均衡，注重扶正补虚</a:t>
            </a:r>
            <a:endParaRPr lang="en-US" altLang="zh-CN" b="1" dirty="0" smtClean="0">
              <a:latin typeface="+mn-ea"/>
              <a:ea typeface="+mn-ea"/>
            </a:endParaRPr>
          </a:p>
          <a:p>
            <a:endParaRPr lang="zh-CN" altLang="zh-CN" b="1" dirty="0" smtClean="0">
              <a:latin typeface="+mn-ea"/>
              <a:ea typeface="+mn-ea"/>
            </a:endParaRPr>
          </a:p>
          <a:p>
            <a:r>
              <a:rPr lang="zh-CN" altLang="zh-CN" dirty="0" smtClean="0">
                <a:latin typeface="+mn-ea"/>
                <a:ea typeface="+mn-ea"/>
              </a:rPr>
              <a:t>癌症病人“内虚”是疾病发生、发展过程中的主要矛盾</a:t>
            </a:r>
            <a:r>
              <a:rPr lang="zh-CN" altLang="en-US" dirty="0" smtClean="0">
                <a:latin typeface="+mn-ea"/>
                <a:ea typeface="+mn-ea"/>
              </a:rPr>
              <a:t>。</a:t>
            </a:r>
            <a:r>
              <a:rPr lang="zh-CN" altLang="zh-CN" dirty="0" smtClean="0">
                <a:latin typeface="+mn-ea"/>
                <a:ea typeface="+mn-ea"/>
              </a:rPr>
              <a:t>食疗的目的是保证癌症病人有足够的营养补充，提高机体的抗病能力，促进病人的康复，应以扶正补虚为总原则。</a:t>
            </a:r>
            <a:endParaRPr lang="en-US" altLang="zh-CN" dirty="0" smtClean="0">
              <a:latin typeface="+mn-ea"/>
              <a:ea typeface="+mn-ea"/>
            </a:endParaRPr>
          </a:p>
          <a:p>
            <a:endParaRPr lang="en-US" altLang="zh-CN" dirty="0" smtClean="0">
              <a:latin typeface="+mn-ea"/>
              <a:ea typeface="+mn-ea"/>
            </a:endParaRPr>
          </a:p>
          <a:p>
            <a:r>
              <a:rPr lang="zh-CN" altLang="zh-CN" b="1" dirty="0" smtClean="0">
                <a:latin typeface="+mn-ea"/>
                <a:ea typeface="+mn-ea"/>
              </a:rPr>
              <a:t>熟谙性味归属，强调辨证施食</a:t>
            </a:r>
            <a:endParaRPr lang="en-US" altLang="zh-CN" b="1" dirty="0" smtClean="0">
              <a:latin typeface="+mn-ea"/>
              <a:ea typeface="+mn-ea"/>
            </a:endParaRPr>
          </a:p>
          <a:p>
            <a:endParaRPr lang="zh-CN" altLang="zh-CN" b="1" dirty="0" smtClean="0">
              <a:latin typeface="+mn-ea"/>
              <a:ea typeface="+mn-ea"/>
            </a:endParaRPr>
          </a:p>
          <a:p>
            <a:r>
              <a:rPr lang="zh-CN" altLang="zh-CN" dirty="0" smtClean="0">
                <a:latin typeface="+mn-ea"/>
                <a:ea typeface="+mn-ea"/>
              </a:rPr>
              <a:t>癌症与其他疾病一样，</a:t>
            </a:r>
            <a:r>
              <a:rPr lang="zh-CN" altLang="en-US" dirty="0" smtClean="0">
                <a:latin typeface="+mn-ea"/>
                <a:ea typeface="+mn-ea"/>
              </a:rPr>
              <a:t>人体质</a:t>
            </a:r>
            <a:r>
              <a:rPr lang="zh-CN" altLang="zh-CN" dirty="0" smtClean="0">
                <a:latin typeface="+mn-ea"/>
                <a:ea typeface="+mn-ea"/>
              </a:rPr>
              <a:t>有寒热虚实</a:t>
            </a:r>
            <a:r>
              <a:rPr lang="zh-CN" altLang="en-US" dirty="0" smtClean="0">
                <a:latin typeface="+mn-ea"/>
                <a:ea typeface="+mn-ea"/>
              </a:rPr>
              <a:t>的</a:t>
            </a:r>
            <a:r>
              <a:rPr lang="zh-CN" altLang="zh-CN" dirty="0" smtClean="0">
                <a:latin typeface="+mn-ea"/>
                <a:ea typeface="+mn-ea"/>
              </a:rPr>
              <a:t>不同。食物也有寒热</a:t>
            </a:r>
            <a:r>
              <a:rPr lang="zh-CN" altLang="en-US" dirty="0" smtClean="0">
                <a:latin typeface="+mn-ea"/>
                <a:ea typeface="+mn-ea"/>
              </a:rPr>
              <a:t>虚实</a:t>
            </a:r>
            <a:r>
              <a:rPr lang="zh-CN" altLang="zh-CN" dirty="0" smtClean="0">
                <a:latin typeface="+mn-ea"/>
                <a:ea typeface="+mn-ea"/>
              </a:rPr>
              <a:t>、辛甘苦酸咸四气五味之别</a:t>
            </a:r>
            <a:r>
              <a:rPr lang="zh-CN" altLang="en-US" dirty="0" smtClean="0">
                <a:latin typeface="+mn-ea"/>
                <a:ea typeface="+mn-ea"/>
              </a:rPr>
              <a:t>。</a:t>
            </a:r>
            <a:r>
              <a:rPr lang="zh-CN" altLang="zh-CN" dirty="0" smtClean="0">
                <a:latin typeface="+mn-ea"/>
                <a:ea typeface="+mn-ea"/>
              </a:rPr>
              <a:t>如病人手术后，脾胃虚弱</a:t>
            </a:r>
            <a:r>
              <a:rPr lang="zh-CN" altLang="en-US" dirty="0" smtClean="0">
                <a:latin typeface="+mn-ea"/>
                <a:ea typeface="+mn-ea"/>
              </a:rPr>
              <a:t>，应吃些</a:t>
            </a:r>
            <a:r>
              <a:rPr lang="zh-CN" altLang="zh-CN" dirty="0" smtClean="0">
                <a:latin typeface="+mn-ea"/>
                <a:ea typeface="+mn-ea"/>
              </a:rPr>
              <a:t>健脾和胃的食物</a:t>
            </a:r>
            <a:r>
              <a:rPr lang="zh-CN" altLang="en-US" dirty="0" smtClean="0">
                <a:latin typeface="+mn-ea"/>
                <a:ea typeface="+mn-ea"/>
              </a:rPr>
              <a:t>，</a:t>
            </a:r>
            <a:r>
              <a:rPr lang="zh-CN" altLang="zh-CN" dirty="0" smtClean="0">
                <a:latin typeface="+mn-ea"/>
                <a:ea typeface="+mn-ea"/>
              </a:rPr>
              <a:t>如山药、茯苓、莲子。再如放疗期间或以后，由于热毒伤阴，</a:t>
            </a:r>
            <a:r>
              <a:rPr lang="zh-CN" altLang="en-US" dirty="0" smtClean="0">
                <a:latin typeface="+mn-ea"/>
                <a:ea typeface="+mn-ea"/>
              </a:rPr>
              <a:t>出现</a:t>
            </a:r>
            <a:r>
              <a:rPr lang="zh-CN" altLang="zh-CN" dirty="0" smtClean="0">
                <a:latin typeface="+mn-ea"/>
                <a:ea typeface="+mn-ea"/>
              </a:rPr>
              <a:t>口干咽燥，舌苔</a:t>
            </a:r>
            <a:r>
              <a:rPr lang="zh-CN" altLang="en-US" dirty="0" smtClean="0">
                <a:latin typeface="+mn-ea"/>
                <a:ea typeface="+mn-ea"/>
              </a:rPr>
              <a:t>后</a:t>
            </a:r>
            <a:r>
              <a:rPr lang="zh-CN" altLang="zh-CN" dirty="0" smtClean="0">
                <a:latin typeface="+mn-ea"/>
                <a:ea typeface="+mn-ea"/>
              </a:rPr>
              <a:t>，</a:t>
            </a:r>
            <a:r>
              <a:rPr lang="zh-CN" altLang="en-US" dirty="0" smtClean="0">
                <a:latin typeface="+mn-ea"/>
                <a:ea typeface="+mn-ea"/>
              </a:rPr>
              <a:t>脉搏跳的快</a:t>
            </a:r>
            <a:r>
              <a:rPr lang="zh-CN" altLang="zh-CN" dirty="0" smtClean="0">
                <a:latin typeface="+mn-ea"/>
                <a:ea typeface="+mn-ea"/>
              </a:rPr>
              <a:t>，应多食甘寒养阴生津</a:t>
            </a:r>
            <a:r>
              <a:rPr lang="zh-CN" altLang="en-US" dirty="0" smtClean="0">
                <a:latin typeface="+mn-ea"/>
                <a:ea typeface="+mn-ea"/>
              </a:rPr>
              <a:t>的食物</a:t>
            </a:r>
            <a:r>
              <a:rPr lang="zh-CN" altLang="zh-CN" dirty="0" smtClean="0">
                <a:latin typeface="+mn-ea"/>
                <a:ea typeface="+mn-ea"/>
              </a:rPr>
              <a:t>，如梨</a:t>
            </a:r>
            <a:r>
              <a:rPr lang="zh-CN" altLang="en-US" dirty="0" smtClean="0">
                <a:latin typeface="+mn-ea"/>
                <a:ea typeface="+mn-ea"/>
              </a:rPr>
              <a:t>，青菜</a:t>
            </a:r>
            <a:r>
              <a:rPr lang="zh-CN" altLang="zh-CN" dirty="0" smtClean="0">
                <a:latin typeface="+mn-ea"/>
                <a:ea typeface="+mn-ea"/>
              </a:rPr>
              <a:t>等</a:t>
            </a:r>
            <a:r>
              <a:rPr lang="zh-CN" altLang="en-US" dirty="0" smtClean="0">
                <a:latin typeface="+mn-ea"/>
                <a:ea typeface="+mn-ea"/>
              </a:rPr>
              <a:t>。</a:t>
            </a:r>
            <a:r>
              <a:rPr lang="zh-CN" altLang="zh-CN" dirty="0" smtClean="0">
                <a:latin typeface="+mn-ea"/>
                <a:ea typeface="+mn-ea"/>
              </a:rPr>
              <a:t>总之，要注意辨证施食，合理食疗。</a:t>
            </a:r>
            <a:endParaRPr lang="en-US" altLang="zh-CN" dirty="0" smtClean="0">
              <a:latin typeface="+mn-ea"/>
              <a:ea typeface="+mn-ea"/>
            </a:endParaRPr>
          </a:p>
          <a:p>
            <a:endParaRPr lang="zh-CN" altLang="zh-CN" dirty="0" smtClean="0">
              <a:latin typeface="+mn-ea"/>
              <a:ea typeface="+mn-ea"/>
            </a:endParaRPr>
          </a:p>
          <a:p>
            <a:r>
              <a:rPr lang="zh-CN" altLang="zh-CN" b="1" dirty="0" smtClean="0">
                <a:latin typeface="+mn-ea"/>
                <a:ea typeface="+mn-ea"/>
              </a:rPr>
              <a:t>选择抗癌食品，力求有针对性</a:t>
            </a:r>
            <a:endParaRPr lang="en-US" altLang="zh-CN" b="1" dirty="0" smtClean="0">
              <a:latin typeface="+mn-ea"/>
              <a:ea typeface="+mn-ea"/>
            </a:endParaRPr>
          </a:p>
          <a:p>
            <a:endParaRPr lang="zh-CN" altLang="zh-CN" b="1" dirty="0" smtClean="0">
              <a:latin typeface="+mn-ea"/>
              <a:ea typeface="+mn-ea"/>
            </a:endParaRPr>
          </a:p>
          <a:p>
            <a:r>
              <a:rPr lang="zh-CN" altLang="zh-CN" dirty="0" smtClean="0">
                <a:latin typeface="+mn-ea"/>
                <a:ea typeface="+mn-ea"/>
              </a:rPr>
              <a:t>药食同源，部分食品兼具食疗抗癌作用，可有针对性地选择应用。对消化系肿瘤有益的食物有韭菜、卷心菜、百合等。日常生活中的食物如大蒜、豆制品、绿茶等，也都是抗癌良药。</a:t>
            </a:r>
            <a:endParaRPr lang="zh-CN" altLang="zh-CN"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518C6FD8-308C-4F84-9EF5-19D45C92AAD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运动能使人吸收比平常多几倍至几十倍的氧。美国的医学研究发现，人体吸氧量增多，呼吸频率加快，通过体力气体交换，可将一些致癌物质排出体外，降低癌症的发病率，即使得了癌症，身体康复较快，也能延长生命。</a:t>
            </a:r>
            <a:endParaRPr lang="en-US" altLang="zh-CN"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运动可大大减少体内多余的脂肪，运动后出汗可使体内的铅、锶、镍和铍等致癌物质随汗水排出体外，从而起到防癌的作用。</a:t>
            </a:r>
            <a:endParaRPr lang="en-US" altLang="zh-CN"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smtClean="0">
                <a:solidFill>
                  <a:schemeClr val="tx1"/>
                </a:solidFill>
                <a:effectLst/>
                <a:latin typeface="+mn-lt"/>
                <a:ea typeface="+mn-ea"/>
                <a:cs typeface="+mn-cs"/>
              </a:rPr>
              <a:t>运动可使人血液循环加快许多，癌细胞就好似湍流中的小砂子一样，不易站住脚跟，也不容易转移，且易被免疫系统清除。实验证明，机体处在运动状态时，每小时从血液中分泌出的干扰素较之平时要增加一倍以上，而干扰素的抗癌能力，早已在观察中得到证实。</a:t>
            </a:r>
            <a:endParaRPr lang="zh-CN" altLang="zh-CN" sz="1200" kern="1200" dirty="0" smtClean="0">
              <a:solidFill>
                <a:schemeClr val="tx1"/>
              </a:solidFill>
              <a:effectLst/>
              <a:latin typeface="+mn-lt"/>
              <a:ea typeface="+mn-ea"/>
              <a:cs typeface="+mn-cs"/>
            </a:endParaRPr>
          </a:p>
          <a:p>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smtClean="0">
                <a:solidFill>
                  <a:schemeClr val="tx1"/>
                </a:solidFill>
                <a:effectLst/>
                <a:latin typeface="+mn-lt"/>
                <a:ea typeface="+mn-ea"/>
                <a:cs typeface="+mn-cs"/>
              </a:rPr>
              <a:t>运动可使人体某些生殖激素大大减少，甚至停止生产。美国哈佛大学科学家的研究发现，生殖激素也癌症密切相关，人们从年轻时就开始运动可明显减低癌症发病率。</a:t>
            </a:r>
            <a:endParaRPr lang="zh-CN" altLang="zh-CN" sz="1200" kern="1200" dirty="0" smtClean="0">
              <a:solidFill>
                <a:schemeClr val="tx1"/>
              </a:solidFill>
              <a:effectLst/>
              <a:latin typeface="+mn-lt"/>
              <a:ea typeface="+mn-ea"/>
              <a:cs typeface="+mn-cs"/>
            </a:endParaRPr>
          </a:p>
          <a:p>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smtClean="0">
                <a:solidFill>
                  <a:schemeClr val="tx1"/>
                </a:solidFill>
                <a:effectLst/>
                <a:latin typeface="+mn-lt"/>
                <a:ea typeface="+mn-ea"/>
                <a:cs typeface="+mn-cs"/>
              </a:rPr>
              <a:t>运动有改善人的情绪，消除忧眠和烦恼，在心理上减轻人体免疫系统的压力。临床资料表明，患癌症的病人，大多是有情绪忧郁或受到精神创伤的。对他们来说，经常进行深运动，可给他们带来身心愉快和欢畅，可帮助消除紧张情绪，减少忧眠，改善自我形象。忧虑和烦恼常常危及人体的免疫功能，运动可帮助一些人减轻精神压力对免疫系统的损害。</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散步或跑步</a:t>
            </a:r>
            <a:r>
              <a:rPr lang="zh-CN" altLang="en-US" sz="1200" kern="1200" dirty="0" smtClean="0">
                <a:solidFill>
                  <a:schemeClr val="tx1"/>
                </a:solidFill>
                <a:effectLst/>
                <a:latin typeface="+mn-lt"/>
                <a:ea typeface="+mn-ea"/>
                <a:cs typeface="+mn-cs"/>
              </a:rPr>
              <a:t>、瑜伽</a:t>
            </a:r>
            <a:r>
              <a:rPr lang="zh-CN" altLang="zh-CN" sz="1200" kern="1200" dirty="0" smtClean="0">
                <a:solidFill>
                  <a:schemeClr val="tx1"/>
                </a:solidFill>
                <a:effectLst/>
                <a:latin typeface="+mn-lt"/>
                <a:ea typeface="+mn-ea"/>
                <a:cs typeface="+mn-cs"/>
              </a:rPr>
              <a:t>，作柔软体操，作伸展运动，游泳、骑车或参加集体运动</a:t>
            </a:r>
            <a:r>
              <a:rPr lang="zh-CN" altLang="en-US" sz="1200" kern="1200" dirty="0" smtClean="0">
                <a:solidFill>
                  <a:schemeClr val="tx1"/>
                </a:solidFill>
                <a:effectLst/>
                <a:latin typeface="+mn-lt"/>
                <a:ea typeface="+mn-ea"/>
                <a:cs typeface="+mn-cs"/>
              </a:rPr>
              <a:t>。</a:t>
            </a:r>
            <a:endParaRPr lang="en-US"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smtClean="0">
                <a:solidFill>
                  <a:schemeClr val="tx1"/>
                </a:solidFill>
                <a:effectLst/>
                <a:latin typeface="+mn-lt"/>
                <a:ea typeface="+mn-ea"/>
                <a:cs typeface="+mn-cs"/>
              </a:rPr>
              <a:t>运动能锻炼意志，增强战胜癌症的信心和毅力。信心和毅力对战胜许多疾病都是至关重要的，英国医学院的专家们曾对</a:t>
            </a:r>
            <a:r>
              <a:rPr lang="en-US" altLang="zh-CN" sz="1200" kern="1200" dirty="0" smtClean="0">
                <a:solidFill>
                  <a:schemeClr val="tx1"/>
                </a:solidFill>
                <a:effectLst/>
                <a:latin typeface="+mn-lt"/>
                <a:ea typeface="+mn-ea"/>
                <a:cs typeface="+mn-cs"/>
              </a:rPr>
              <a:t>57</a:t>
            </a:r>
            <a:r>
              <a:rPr lang="zh-CN" altLang="zh-CN" sz="1200" kern="1200" dirty="0" smtClean="0">
                <a:solidFill>
                  <a:schemeClr val="tx1"/>
                </a:solidFill>
                <a:effectLst/>
                <a:latin typeface="+mn-lt"/>
                <a:ea typeface="+mn-ea"/>
                <a:cs typeface="+mn-cs"/>
              </a:rPr>
              <a:t>名因患乳腺癌而切除了乳房的病人进行了观察，发现对治愈疾病充满信心的病人，</a:t>
            </a:r>
            <a:r>
              <a:rPr lang="en-US" altLang="zh-CN" sz="1200" kern="1200" dirty="0" smtClean="0">
                <a:solidFill>
                  <a:schemeClr val="tx1"/>
                </a:solidFill>
                <a:effectLst/>
                <a:latin typeface="+mn-lt"/>
                <a:ea typeface="+mn-ea"/>
                <a:cs typeface="+mn-cs"/>
              </a:rPr>
              <a:t>10</a:t>
            </a:r>
            <a:r>
              <a:rPr lang="zh-CN" altLang="zh-CN" sz="1200" kern="1200" dirty="0" smtClean="0">
                <a:solidFill>
                  <a:schemeClr val="tx1"/>
                </a:solidFill>
                <a:effectLst/>
                <a:latin typeface="+mn-lt"/>
                <a:ea typeface="+mn-ea"/>
                <a:cs typeface="+mn-cs"/>
              </a:rPr>
              <a:t>年生存率占</a:t>
            </a:r>
            <a:r>
              <a:rPr lang="en-US" altLang="zh-CN" sz="1200" kern="1200" dirty="0" smtClean="0">
                <a:solidFill>
                  <a:schemeClr val="tx1"/>
                </a:solidFill>
                <a:effectLst/>
                <a:latin typeface="+mn-lt"/>
                <a:ea typeface="+mn-ea"/>
                <a:cs typeface="+mn-cs"/>
              </a:rPr>
              <a:t>70</a:t>
            </a:r>
            <a:r>
              <a:rPr lang="zh-CN" altLang="zh-CN" sz="1200" kern="1200" dirty="0" smtClean="0">
                <a:solidFill>
                  <a:schemeClr val="tx1"/>
                </a:solidFill>
                <a:effectLst/>
                <a:latin typeface="+mn-lt"/>
                <a:ea typeface="+mn-ea"/>
                <a:cs typeface="+mn-cs"/>
              </a:rPr>
              <a:t>％，而那些病后即失去信心而绝望的病人</a:t>
            </a:r>
            <a:r>
              <a:rPr lang="en-US" altLang="zh-CN" sz="1200" kern="1200" dirty="0" smtClean="0">
                <a:solidFill>
                  <a:schemeClr val="tx1"/>
                </a:solidFill>
                <a:effectLst/>
                <a:latin typeface="+mn-lt"/>
                <a:ea typeface="+mn-ea"/>
                <a:cs typeface="+mn-cs"/>
              </a:rPr>
              <a:t>80</a:t>
            </a:r>
            <a:r>
              <a:rPr lang="zh-CN" altLang="zh-CN" sz="1200" kern="1200" dirty="0" smtClean="0">
                <a:solidFill>
                  <a:schemeClr val="tx1"/>
                </a:solidFill>
                <a:effectLst/>
                <a:latin typeface="+mn-lt"/>
                <a:ea typeface="+mn-ea"/>
                <a:cs typeface="+mn-cs"/>
              </a:rPr>
              <a:t>％手术后不久便死去了。因此，我们有理由相信，通过运动，增强信心和毅力，加之合理治疗，</a:t>
            </a:r>
            <a:r>
              <a:rPr lang="zh-CN" altLang="en-US" sz="1200" kern="1200" dirty="0" smtClean="0">
                <a:solidFill>
                  <a:schemeClr val="tx1"/>
                </a:solidFill>
                <a:effectLst/>
                <a:latin typeface="+mn-lt"/>
                <a:ea typeface="+mn-ea"/>
                <a:cs typeface="+mn-cs"/>
              </a:rPr>
              <a:t>就一定能战胜癌症</a:t>
            </a:r>
            <a:r>
              <a:rPr lang="zh-CN" altLang="zh-CN" sz="1200" kern="1200" dirty="0" smtClean="0">
                <a:solidFill>
                  <a:schemeClr val="tx1"/>
                </a:solidFill>
                <a:effectLst/>
                <a:latin typeface="+mn-lt"/>
                <a:ea typeface="+mn-ea"/>
                <a:cs typeface="+mn-cs"/>
              </a:rPr>
              <a:t>。</a:t>
            </a:r>
            <a:endParaRPr lang="zh-CN" altLang="zh-CN"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518C6FD8-308C-4F84-9EF5-19D45C92AAD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smtClean="0"/>
              <a:t>Q1</a:t>
            </a:r>
            <a:r>
              <a:rPr lang="zh-CN" altLang="en-US" dirty="0" smtClean="0"/>
              <a:t>：有科学研究表明：心理压力大，情绪糟糕，吃饭吃不香，也睡不着觉，确实是可以加速癌症患者的死亡速度，对其康复也有很大的影响。</a:t>
            </a:r>
            <a:endParaRPr lang="zh-CN" altLang="en-US" dirty="0" smtClean="0"/>
          </a:p>
          <a:p>
            <a:r>
              <a:rPr lang="en-US" altLang="zh-CN" dirty="0" smtClean="0"/>
              <a:t>Q2</a:t>
            </a:r>
            <a:r>
              <a:rPr lang="zh-CN" altLang="en-US" dirty="0" smtClean="0"/>
              <a:t>：第一，学会客观评价，接纳自己不完美的人生。</a:t>
            </a:r>
            <a:endParaRPr lang="zh-CN" altLang="en-US" dirty="0" smtClean="0"/>
          </a:p>
          <a:p>
            <a:r>
              <a:rPr lang="zh-CN" altLang="en-US" dirty="0" smtClean="0"/>
              <a:t>　　每个人都希望自己的人生是完美的，但是世事难料，癌症是人生中的一个不小的打击，但是人生会遇到无数的打击，要对不完美的人生尝试着接纳，可以把眼光放远些，战胜癌症，才有机会重新赢回自己的人生。</a:t>
            </a:r>
            <a:endParaRPr lang="en-US" altLang="zh-CN" dirty="0" smtClean="0"/>
          </a:p>
          <a:p>
            <a:r>
              <a:rPr lang="zh-CN" altLang="en-US" dirty="0" smtClean="0"/>
              <a:t>　　第二，希望癌症患者积极治疗，重塑希望。</a:t>
            </a:r>
            <a:endParaRPr lang="zh-CN" altLang="en-US" dirty="0" smtClean="0"/>
          </a:p>
          <a:p>
            <a:r>
              <a:rPr lang="zh-CN" altLang="en-US" dirty="0" smtClean="0"/>
              <a:t>　　为了自己和家人，癌症病人最好积极进行治疗，为了自己和家人，不要轻言放弃。抗癌的路上，你并不孤独，有爱你的人关心你的人支持你的人，陪着你。</a:t>
            </a:r>
            <a:endParaRPr lang="zh-CN" altLang="en-US" dirty="0" smtClean="0"/>
          </a:p>
          <a:p>
            <a:r>
              <a:rPr lang="zh-CN" altLang="en-US" dirty="0" smtClean="0"/>
              <a:t>　　第三，组建互助的团体和小组，参与癌症病友的微信群、病友会。</a:t>
            </a:r>
            <a:endParaRPr lang="zh-CN" altLang="en-US" dirty="0" smtClean="0"/>
          </a:p>
          <a:p>
            <a:r>
              <a:rPr lang="zh-CN" altLang="en-US" dirty="0" smtClean="0"/>
              <a:t>　　多发发言，谈谈自己的感受，吸收别人分享的经验，分享自己的经验，在他人的经验中受到鼓舞，这对于癌症后的心情调整是很有帮助的，病友间相互沟通交流是很有必要的。</a:t>
            </a:r>
            <a:endParaRPr lang="en-US" altLang="zh-CN" dirty="0" smtClean="0"/>
          </a:p>
          <a:p>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smtClean="0"/>
              <a:t>Q3</a:t>
            </a:r>
            <a:r>
              <a:rPr lang="zh-CN" altLang="en-US" dirty="0" smtClean="0"/>
              <a:t>：家人的积极心态对患者有很大的帮助，家里人的心态会传染和影响到患者的本身，因此家人得了癌症要把自己的心态调整好，可以促进他们癌症尽快的康复和好转。</a:t>
            </a:r>
            <a:endParaRPr lang="zh-CN" altLang="en-US" dirty="0" smtClean="0"/>
          </a:p>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CEEDEC4C-8F51-4425-A594-64427ED2334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pic>
        <p:nvPicPr>
          <p:cNvPr id="2050" name="Picture 67" descr="环保12"/>
          <p:cNvPicPr>
            <a:picLocks noChangeAspect="1"/>
          </p:cNvPicPr>
          <p:nvPr/>
        </p:nvPicPr>
        <p:blipFill>
          <a:blip r:embed="rId2"/>
          <a:stretch>
            <a:fillRect/>
          </a:stretch>
        </p:blipFill>
        <p:spPr>
          <a:xfrm>
            <a:off x="0" y="0"/>
            <a:ext cx="12192000" cy="5980113"/>
          </a:xfrm>
          <a:prstGeom prst="rect">
            <a:avLst/>
          </a:prstGeom>
          <a:noFill/>
          <a:ln w="9525">
            <a:noFill/>
          </a:ln>
        </p:spPr>
      </p:pic>
      <p:sp>
        <p:nvSpPr>
          <p:cNvPr id="3074" name="Rectangle 2"/>
          <p:cNvSpPr>
            <a:spLocks noGrp="1" noChangeArrowheads="1"/>
          </p:cNvSpPr>
          <p:nvPr>
            <p:ph type="ctrTitle"/>
          </p:nvPr>
        </p:nvSpPr>
        <p:spPr>
          <a:xfrm>
            <a:off x="1390651" y="2565400"/>
            <a:ext cx="9410700" cy="1079500"/>
          </a:xfrm>
        </p:spPr>
        <p:txBody>
          <a:bodyPr/>
          <a:lstStyle>
            <a:lvl1pPr algn="ctr">
              <a:defRPr sz="4400"/>
            </a:lvl1pPr>
          </a:lstStyle>
          <a:p>
            <a:pPr lvl="0"/>
            <a:r>
              <a:rPr lang="zh-CN" altLang="en-US" noProof="0" smtClean="0"/>
              <a:t>单击此处编辑母版标题样式</a:t>
            </a:r>
            <a:endParaRPr lang="zh-CN" altLang="en-US" noProof="0" smtClean="0"/>
          </a:p>
        </p:txBody>
      </p:sp>
      <p:sp>
        <p:nvSpPr>
          <p:cNvPr id="3075" name="Rectangle 3"/>
          <p:cNvSpPr>
            <a:spLocks noGrp="1" noChangeArrowheads="1"/>
          </p:cNvSpPr>
          <p:nvPr>
            <p:ph type="subTitle" idx="1"/>
          </p:nvPr>
        </p:nvSpPr>
        <p:spPr>
          <a:xfrm>
            <a:off x="2063751" y="3933825"/>
            <a:ext cx="7967133" cy="647700"/>
          </a:xfrm>
          <a:extLst>
            <a:ext uri="{AF507438-7753-43E0-B8FC-AC1667EBCBE1}">
              <a14:hiddenEffects xmlns:a14="http://schemas.microsoft.com/office/drawing/2010/main">
                <a:effectLst>
                  <a:outerShdw dist="35921" dir="2700000" algn="ctr" rotWithShape="0">
                    <a:schemeClr val="bg1"/>
                  </a:outerShdw>
                </a:effectLst>
              </a14:hiddenEffects>
            </a:ext>
          </a:extLst>
        </p:spPr>
        <p:txBody>
          <a:bodyPr/>
          <a:lstStyle>
            <a:lvl1pPr marL="0" indent="0" algn="ctr">
              <a:defRPr sz="3200"/>
            </a:lvl1pPr>
          </a:lstStyle>
          <a:p>
            <a:pPr lvl="0"/>
            <a:r>
              <a:rPr lang="zh-CN" altLang="en-US" noProof="0" smtClean="0"/>
              <a:t>单击此处编辑母版副标题样式</a:t>
            </a:r>
            <a:endParaRPr lang="zh-CN" altLang="en-US" noProof="0" smtClean="0"/>
          </a:p>
        </p:txBody>
      </p:sp>
      <p:sp>
        <p:nvSpPr>
          <p:cNvPr id="9" name="Rectangle 4"/>
          <p:cNvSpPr>
            <a:spLocks noGrp="1" noChangeArrowheads="1"/>
          </p:cNvSpPr>
          <p:nvPr>
            <p:ph type="dt" sz="half" idx="2"/>
          </p:nvPr>
        </p:nvSpPr>
        <p:spPr bwMode="auto">
          <a:xfrm>
            <a:off x="609600" y="6245225"/>
            <a:ext cx="28448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b="0">
                <a:latin typeface="+mj-lt"/>
                <a:ea typeface="宋体" panose="02010600030101010101" pitchFamily="2" charset="-122"/>
              </a:defRPr>
            </a:lvl1pPr>
          </a:lstStyle>
          <a:p>
            <a:pPr marL="0" marR="0" indent="0" algn="l" defTabSz="914400" rtl="0" fontAlgn="base" latinLnBrk="0">
              <a:lnSpc>
                <a:spcPct val="100000"/>
              </a:lnSpc>
              <a:spcBef>
                <a:spcPct val="0"/>
              </a:spcBef>
              <a:spcAft>
                <a:spcPct val="0"/>
              </a:spcAft>
              <a:buClrTx/>
              <a:buSzTx/>
              <a:buFontTx/>
              <a:buNone/>
              <a:defRPr/>
            </a:pPr>
            <a:endParaRPr kumimoji="0" lang="en-US" altLang="zh-CN" i="0" kern="1200" cap="none" spc="0" normalizeH="0" baseline="0" noProof="0">
              <a:solidFill>
                <a:schemeClr val="tx1"/>
              </a:solidFill>
              <a:latin typeface="+mj-lt"/>
              <a:ea typeface="宋体" panose="02010600030101010101" pitchFamily="2" charset="-122"/>
              <a:cs typeface="+mn-cs"/>
            </a:endParaRPr>
          </a:p>
        </p:txBody>
      </p:sp>
      <p:sp>
        <p:nvSpPr>
          <p:cNvPr id="10" name="Rectangle 5"/>
          <p:cNvSpPr>
            <a:spLocks noGrp="1" noChangeArrowheads="1"/>
          </p:cNvSpPr>
          <p:nvPr>
            <p:ph type="ftr" sz="quarter" idx="3"/>
          </p:nvPr>
        </p:nvSpPr>
        <p:spPr bwMode="auto">
          <a:xfrm>
            <a:off x="4165600" y="6245225"/>
            <a:ext cx="38608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b="0">
                <a:latin typeface="+mj-lt"/>
                <a:ea typeface="宋体" panose="02010600030101010101" pitchFamily="2" charset="-122"/>
              </a:defRPr>
            </a:lvl1pPr>
          </a:lstStyle>
          <a:p>
            <a:pPr marL="0" marR="0" indent="0" defTabSz="914400" rtl="0" fontAlgn="base" latinLnBrk="0">
              <a:lnSpc>
                <a:spcPct val="100000"/>
              </a:lnSpc>
              <a:spcBef>
                <a:spcPct val="0"/>
              </a:spcBef>
              <a:spcAft>
                <a:spcPct val="0"/>
              </a:spcAft>
              <a:buClrTx/>
              <a:buSzTx/>
              <a:buFontTx/>
              <a:buNone/>
              <a:defRPr/>
            </a:pPr>
            <a:endParaRPr kumimoji="0" lang="en-US" altLang="zh-CN" i="0" kern="1200" cap="none" spc="0" normalizeH="0" baseline="0" noProof="0">
              <a:solidFill>
                <a:schemeClr val="tx1"/>
              </a:solidFill>
              <a:latin typeface="+mj-lt"/>
              <a:ea typeface="宋体" panose="02010600030101010101" pitchFamily="2" charset="-122"/>
              <a:cs typeface="+mn-cs"/>
            </a:endParaRPr>
          </a:p>
        </p:txBody>
      </p:sp>
      <p:sp>
        <p:nvSpPr>
          <p:cNvPr id="11" name="Rectangle 6"/>
          <p:cNvSpPr>
            <a:spLocks noGrp="1" noChangeArrowheads="1"/>
          </p:cNvSpPr>
          <p:nvPr>
            <p:ph type="sldNum" sz="quarter" idx="4"/>
          </p:nvPr>
        </p:nvSpPr>
        <p:spPr bwMode="auto">
          <a:xfrm>
            <a:off x="8737600" y="6245225"/>
            <a:ext cx="28448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b="0" smtClean="0">
                <a:latin typeface="Arial" panose="020B0604020202020204" pitchFamily="34" charset="0"/>
                <a:ea typeface="宋体" panose="02010600030101010101" pitchFamily="2" charset="-122"/>
              </a:defRPr>
            </a:lvl1pPr>
          </a:lstStyle>
          <a:p>
            <a:pPr marL="0" marR="0" indent="0" defTabSz="914400" rtl="0" fontAlgn="base" latinLnBrk="0">
              <a:lnSpc>
                <a:spcPct val="100000"/>
              </a:lnSpc>
              <a:spcBef>
                <a:spcPct val="0"/>
              </a:spcBef>
              <a:spcAft>
                <a:spcPct val="0"/>
              </a:spcAft>
              <a:buClrTx/>
              <a:buSzTx/>
              <a:buFontTx/>
              <a:buNone/>
              <a:defRPr/>
            </a:pPr>
            <a:fld id="{12906390-3030-4287-B49A-68152B605041}" type="slidenum">
              <a:rPr kumimoji="0" lang="en-US" altLang="zh-CN" i="0" kern="1200" cap="none" spc="0" normalizeH="0" baseline="0" noProof="0">
                <a:solidFill>
                  <a:schemeClr val="tx1"/>
                </a:solidFill>
                <a:latin typeface="Arial" panose="020B0604020202020204" pitchFamily="34" charset="0"/>
                <a:ea typeface="宋体" panose="02010600030101010101" pitchFamily="2" charset="-122"/>
                <a:cs typeface="+mn-cs"/>
              </a:rPr>
            </a:fld>
            <a:endParaRPr kumimoji="0" lang="en-US" altLang="zh-CN" i="0" kern="1200" cap="none" spc="0" normalizeH="0" baseline="0" noProof="0">
              <a:solidFill>
                <a:schemeClr val="tx1"/>
              </a:solidFill>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7D84E71-DC8D-4D66-B33C-94DCABEA1C8B}" type="slidenum">
              <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fld>
            <a:endPar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19667" y="1376363"/>
            <a:ext cx="5329767" cy="4749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52634" y="1376363"/>
            <a:ext cx="5329767" cy="4749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7D84E71-DC8D-4D66-B33C-94DCABEA1C8B}" type="slidenum">
              <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fld>
            <a:endPar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7D84E71-DC8D-4D66-B33C-94DCABEA1C8B}" type="slidenum">
              <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fld>
            <a:endPar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7D84E71-DC8D-4D66-B33C-94DCABEA1C8B}" type="slidenum">
              <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fld>
            <a:endPar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7D84E71-DC8D-4D66-B33C-94DCABEA1C8B}" type="slidenum">
              <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fld>
            <a:endPar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7D84E71-DC8D-4D66-B33C-94DCABEA1C8B}" type="slidenum">
              <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fld>
            <a:endPar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3200" b="0" i="0" u="none" strike="noStrike" kern="0" cap="none" spc="0" normalizeH="0" baseline="0" noProof="0" smtClean="0">
                <a:ln>
                  <a:noFill/>
                </a:ln>
                <a:solidFill>
                  <a:schemeClr val="tx1"/>
                </a:solidFill>
                <a:effectLst/>
                <a:uLnTx/>
                <a:uFillTx/>
                <a:latin typeface="+mn-lt"/>
                <a:ea typeface="+mn-ea"/>
                <a:cs typeface="+mn-cs"/>
              </a:rPr>
              <a:t>单击图标添加图片</a:t>
            </a: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7D84E71-DC8D-4D66-B33C-94DCABEA1C8B}" type="slidenum">
              <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fld>
            <a:endPar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7D84E71-DC8D-4D66-B33C-94DCABEA1C8B}" type="slidenum">
              <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fld>
            <a:endPar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093201" y="152401"/>
            <a:ext cx="2789767" cy="597376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19667" y="152401"/>
            <a:ext cx="8170333" cy="597376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7D84E71-DC8D-4D66-B33C-94DCABEA1C8B}" type="slidenum">
              <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fld>
            <a:endPar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C6E86A9-C33E-4882-8CCA-1527547C99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35B68-8001-405F-AC34-319EDD2B2D8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5" descr="环保12-2"/>
          <p:cNvPicPr>
            <a:picLocks noChangeAspect="1"/>
          </p:cNvPicPr>
          <p:nvPr/>
        </p:nvPicPr>
        <p:blipFill>
          <a:blip r:embed="rId13"/>
          <a:stretch>
            <a:fillRect/>
          </a:stretch>
        </p:blipFill>
        <p:spPr>
          <a:xfrm>
            <a:off x="0" y="0"/>
            <a:ext cx="12192000" cy="5719763"/>
          </a:xfrm>
          <a:prstGeom prst="rect">
            <a:avLst/>
          </a:prstGeom>
          <a:noFill/>
          <a:ln w="9525">
            <a:noFill/>
          </a:ln>
        </p:spPr>
      </p:pic>
      <p:sp>
        <p:nvSpPr>
          <p:cNvPr id="1027" name="Rectangle 2"/>
          <p:cNvSpPr>
            <a:spLocks noGrp="1"/>
          </p:cNvSpPr>
          <p:nvPr>
            <p:ph type="title"/>
          </p:nvPr>
        </p:nvSpPr>
        <p:spPr>
          <a:xfrm>
            <a:off x="6623050" y="152400"/>
            <a:ext cx="5259388" cy="409575"/>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1" hangingPunct="1">
              <a:defRPr b="1">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eaLnBrk="1" hangingPunct="1">
              <a:defRPr b="1">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mn-lt"/>
              <a:ea typeface="+mn-ea"/>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b="1" smtClean="0"/>
            </a:lvl1pPr>
          </a:lstStyle>
          <a:p>
            <a:pPr marL="0" marR="0" lvl="0" indent="0" algn="r" defTabSz="914400" rtl="0" eaLnBrk="1" fontAlgn="base" latinLnBrk="0" hangingPunct="1">
              <a:lnSpc>
                <a:spcPct val="100000"/>
              </a:lnSpc>
              <a:spcBef>
                <a:spcPct val="0"/>
              </a:spcBef>
              <a:spcAft>
                <a:spcPct val="0"/>
              </a:spcAft>
              <a:buClrTx/>
              <a:buSzTx/>
              <a:buFontTx/>
              <a:buNone/>
              <a:defRPr/>
            </a:pPr>
            <a:fld id="{E7D84E71-DC8D-4D66-B33C-94DCABEA1C8B}" type="slidenum">
              <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fld>
            <a:endParaRPr kumimoji="0" lang="en-US" altLang="zh-CN"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031" name="Rectangle 3"/>
          <p:cNvSpPr>
            <a:spLocks noGrp="1"/>
          </p:cNvSpPr>
          <p:nvPr>
            <p:ph type="body" idx="1"/>
          </p:nvPr>
        </p:nvSpPr>
        <p:spPr>
          <a:xfrm>
            <a:off x="719138" y="1376363"/>
            <a:ext cx="10863262" cy="4749800"/>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r" rtl="0" eaLnBrk="0" fontAlgn="base" hangingPunct="0">
        <a:spcBef>
          <a:spcPct val="0"/>
        </a:spcBef>
        <a:spcAft>
          <a:spcPct val="0"/>
        </a:spcAft>
        <a:defRPr sz="2000" b="1">
          <a:solidFill>
            <a:schemeClr val="tx1"/>
          </a:solidFill>
          <a:latin typeface="+mj-lt"/>
          <a:ea typeface="+mj-ea"/>
          <a:cs typeface="+mj-cs"/>
        </a:defRPr>
      </a:lvl1pPr>
      <a:lvl2pPr algn="r" rtl="0" eaLnBrk="0" fontAlgn="base" hangingPunct="0">
        <a:spcBef>
          <a:spcPct val="0"/>
        </a:spcBef>
        <a:spcAft>
          <a:spcPct val="0"/>
        </a:spcAft>
        <a:defRPr sz="2000" b="1">
          <a:solidFill>
            <a:schemeClr val="tx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2000" b="1">
          <a:solidFill>
            <a:schemeClr val="tx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2000" b="1">
          <a:solidFill>
            <a:schemeClr val="tx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2000" b="1">
          <a:solidFill>
            <a:schemeClr val="tx1"/>
          </a:solidFill>
          <a:latin typeface="Arial" panose="020B0604020202020204" pitchFamily="34" charset="0"/>
          <a:ea typeface="黑体" panose="02010609060101010101" pitchFamily="49" charset="-122"/>
        </a:defRPr>
      </a:lvl5pPr>
      <a:lvl6pPr marL="457200" algn="r" rtl="0" eaLnBrk="1" fontAlgn="base" hangingPunct="1">
        <a:spcBef>
          <a:spcPct val="0"/>
        </a:spcBef>
        <a:spcAft>
          <a:spcPct val="0"/>
        </a:spcAft>
        <a:defRPr sz="2000" b="1">
          <a:solidFill>
            <a:schemeClr val="tx1"/>
          </a:solidFill>
          <a:latin typeface="Arial" panose="020B0604020202020204" pitchFamily="34" charset="0"/>
          <a:ea typeface="黑体" panose="02010609060101010101" pitchFamily="49" charset="-122"/>
        </a:defRPr>
      </a:lvl6pPr>
      <a:lvl7pPr marL="914400" algn="r" rtl="0" eaLnBrk="1" fontAlgn="base" hangingPunct="1">
        <a:spcBef>
          <a:spcPct val="0"/>
        </a:spcBef>
        <a:spcAft>
          <a:spcPct val="0"/>
        </a:spcAft>
        <a:defRPr sz="2000" b="1">
          <a:solidFill>
            <a:schemeClr val="tx1"/>
          </a:solidFill>
          <a:latin typeface="Arial" panose="020B0604020202020204" pitchFamily="34" charset="0"/>
          <a:ea typeface="黑体" panose="02010609060101010101" pitchFamily="49" charset="-122"/>
        </a:defRPr>
      </a:lvl7pPr>
      <a:lvl8pPr marL="1371600" algn="r" rtl="0" eaLnBrk="1" fontAlgn="base" hangingPunct="1">
        <a:spcBef>
          <a:spcPct val="0"/>
        </a:spcBef>
        <a:spcAft>
          <a:spcPct val="0"/>
        </a:spcAft>
        <a:defRPr sz="2000" b="1">
          <a:solidFill>
            <a:schemeClr val="tx1"/>
          </a:solidFill>
          <a:latin typeface="Arial" panose="020B0604020202020204" pitchFamily="34" charset="0"/>
          <a:ea typeface="黑体" panose="02010609060101010101" pitchFamily="49" charset="-122"/>
        </a:defRPr>
      </a:lvl8pPr>
      <a:lvl9pPr marL="1828800" algn="r" rtl="0" eaLnBrk="1" fontAlgn="base" hangingPunct="1">
        <a:spcBef>
          <a:spcPct val="0"/>
        </a:spcBef>
        <a:spcAft>
          <a:spcPct val="0"/>
        </a:spcAft>
        <a:defRPr sz="2000" b="1">
          <a:solidFill>
            <a:schemeClr val="tx1"/>
          </a:solidFill>
          <a:latin typeface="Arial" panose="020B0604020202020204" pitchFamily="34" charset="0"/>
          <a:ea typeface="黑体" panose="02010609060101010101" pitchFamily="49" charset="-122"/>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ea typeface="+mn-ea"/>
        </a:defRPr>
      </a:lvl2pPr>
      <a:lvl3pPr marL="1143000" indent="-228600" algn="l" rtl="0" eaLnBrk="0" fontAlgn="base" hangingPunct="0">
        <a:spcBef>
          <a:spcPct val="20000"/>
        </a:spcBef>
        <a:spcAft>
          <a:spcPct val="0"/>
        </a:spcAft>
        <a:defRPr>
          <a:solidFill>
            <a:schemeClr val="tx1"/>
          </a:solidFill>
          <a:latin typeface="+mn-lt"/>
          <a:ea typeface="+mn-ea"/>
        </a:defRPr>
      </a:lvl3pPr>
      <a:lvl4pPr marL="1600200" indent="-228600" algn="l" rtl="0" eaLnBrk="0" fontAlgn="base" hangingPunct="0">
        <a:spcBef>
          <a:spcPct val="20000"/>
        </a:spcBef>
        <a:spcAft>
          <a:spcPct val="0"/>
        </a:spcAft>
        <a:defRPr>
          <a:solidFill>
            <a:schemeClr val="tx1"/>
          </a:solidFill>
          <a:latin typeface="+mn-lt"/>
          <a:ea typeface="+mn-ea"/>
        </a:defRPr>
      </a:lvl4pPr>
      <a:lvl5pPr marL="2057400" indent="-228600" algn="l" rtl="0" eaLnBrk="0" fontAlgn="base" hangingPunct="0">
        <a:spcBef>
          <a:spcPct val="20000"/>
        </a:spcBef>
        <a:spcAft>
          <a:spcPct val="0"/>
        </a:spcAft>
        <a:defRPr>
          <a:solidFill>
            <a:schemeClr val="tx1"/>
          </a:solidFill>
          <a:latin typeface="+mn-lt"/>
          <a:ea typeface="+mn-ea"/>
        </a:defRPr>
      </a:lvl5pPr>
      <a:lvl6pPr marL="2514600" indent="-228600" algn="l" rtl="0" eaLnBrk="1" fontAlgn="base" hangingPunct="1">
        <a:spcBef>
          <a:spcPct val="20000"/>
        </a:spcBef>
        <a:spcAft>
          <a:spcPct val="0"/>
        </a:spcAft>
        <a:defRPr>
          <a:solidFill>
            <a:schemeClr val="tx1"/>
          </a:solidFill>
          <a:latin typeface="+mn-lt"/>
          <a:ea typeface="+mn-ea"/>
        </a:defRPr>
      </a:lvl6pPr>
      <a:lvl7pPr marL="2971800" indent="-228600" algn="l" rtl="0" eaLnBrk="1" fontAlgn="base" hangingPunct="1">
        <a:spcBef>
          <a:spcPct val="20000"/>
        </a:spcBef>
        <a:spcAft>
          <a:spcPct val="0"/>
        </a:spcAft>
        <a:defRPr>
          <a:solidFill>
            <a:schemeClr val="tx1"/>
          </a:solidFill>
          <a:latin typeface="+mn-lt"/>
          <a:ea typeface="+mn-ea"/>
        </a:defRPr>
      </a:lvl7pPr>
      <a:lvl8pPr marL="3429000" indent="-228600" algn="l" rtl="0" eaLnBrk="1" fontAlgn="base" hangingPunct="1">
        <a:spcBef>
          <a:spcPct val="20000"/>
        </a:spcBef>
        <a:spcAft>
          <a:spcPct val="0"/>
        </a:spcAft>
        <a:defRPr>
          <a:solidFill>
            <a:schemeClr val="tx1"/>
          </a:solidFill>
          <a:latin typeface="+mn-lt"/>
          <a:ea typeface="+mn-ea"/>
        </a:defRPr>
      </a:lvl8pPr>
      <a:lvl9pPr marL="3886200" indent="-228600" algn="l" rtl="0" eaLnBrk="1" fontAlgn="base" hangingPunct="1">
        <a:spcBef>
          <a:spcPct val="20000"/>
        </a:spcBef>
        <a:spcAft>
          <a:spcPct val="0"/>
        </a:spcAft>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timgsa.baidu.com/timg?image&amp;quality=80&amp;size=b9999_10000&amp;sec=1486036372844&amp;di=e31bf398cb9b46af098c422ccf310534&amp;imgtype=0&amp;src=http%3A%2F%2Fpic2.cmt.com.cn%2FWebImages%2F5139%2F5139_326b2a53-4f70-4696-ab88-acfb608c57a4.jpg"/>
          <p:cNvPicPr>
            <a:picLocks noChangeAspect="1" noChangeArrowheads="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4706" y="1304127"/>
            <a:ext cx="1440815" cy="1440815"/>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txBox="1"/>
          <p:nvPr/>
        </p:nvSpPr>
        <p:spPr>
          <a:xfrm>
            <a:off x="3071664" y="1484784"/>
            <a:ext cx="8562820" cy="1079500"/>
          </a:xfrm>
          <a:prstGeom prst="rect">
            <a:avLst/>
          </a:prstGeom>
        </p:spPr>
        <p:txBody>
          <a:bodyPr vert="horz" wrap="square" lIns="91440" tIns="45720" rIns="91440" bIns="45720" anchor="ctr"/>
          <a:lstStyle>
            <a:lvl1pPr algn="r" rtl="0" eaLnBrk="0" fontAlgn="base" hangingPunct="0">
              <a:spcBef>
                <a:spcPct val="0"/>
              </a:spcBef>
              <a:spcAft>
                <a:spcPct val="0"/>
              </a:spcAft>
              <a:defRPr sz="2000" b="1">
                <a:solidFill>
                  <a:schemeClr val="tx1"/>
                </a:solidFill>
                <a:latin typeface="+mj-lt"/>
                <a:ea typeface="+mj-ea"/>
                <a:cs typeface="+mj-cs"/>
              </a:defRPr>
            </a:lvl1pPr>
            <a:lvl2pPr algn="r" rtl="0" eaLnBrk="0" fontAlgn="base" hangingPunct="0">
              <a:spcBef>
                <a:spcPct val="0"/>
              </a:spcBef>
              <a:spcAft>
                <a:spcPct val="0"/>
              </a:spcAft>
              <a:defRPr sz="2000" b="1">
                <a:solidFill>
                  <a:schemeClr val="tx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2000" b="1">
                <a:solidFill>
                  <a:schemeClr val="tx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2000" b="1">
                <a:solidFill>
                  <a:schemeClr val="tx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2000" b="1">
                <a:solidFill>
                  <a:schemeClr val="tx1"/>
                </a:solidFill>
                <a:latin typeface="Arial" panose="020B0604020202020204" pitchFamily="34" charset="0"/>
                <a:ea typeface="黑体" panose="02010609060101010101" pitchFamily="49" charset="-122"/>
              </a:defRPr>
            </a:lvl5pPr>
            <a:lvl6pPr marL="457200" algn="r" rtl="0" eaLnBrk="1" fontAlgn="base" hangingPunct="1">
              <a:spcBef>
                <a:spcPct val="0"/>
              </a:spcBef>
              <a:spcAft>
                <a:spcPct val="0"/>
              </a:spcAft>
              <a:defRPr sz="2000" b="1">
                <a:solidFill>
                  <a:schemeClr val="tx1"/>
                </a:solidFill>
                <a:latin typeface="Arial" panose="020B0604020202020204" pitchFamily="34" charset="0"/>
                <a:ea typeface="黑体" panose="02010609060101010101" pitchFamily="49" charset="-122"/>
              </a:defRPr>
            </a:lvl6pPr>
            <a:lvl7pPr marL="914400" algn="r" rtl="0" eaLnBrk="1" fontAlgn="base" hangingPunct="1">
              <a:spcBef>
                <a:spcPct val="0"/>
              </a:spcBef>
              <a:spcAft>
                <a:spcPct val="0"/>
              </a:spcAft>
              <a:defRPr sz="2000" b="1">
                <a:solidFill>
                  <a:schemeClr val="tx1"/>
                </a:solidFill>
                <a:latin typeface="Arial" panose="020B0604020202020204" pitchFamily="34" charset="0"/>
                <a:ea typeface="黑体" panose="02010609060101010101" pitchFamily="49" charset="-122"/>
              </a:defRPr>
            </a:lvl7pPr>
            <a:lvl8pPr marL="1371600" algn="r" rtl="0" eaLnBrk="1" fontAlgn="base" hangingPunct="1">
              <a:spcBef>
                <a:spcPct val="0"/>
              </a:spcBef>
              <a:spcAft>
                <a:spcPct val="0"/>
              </a:spcAft>
              <a:defRPr sz="2000" b="1">
                <a:solidFill>
                  <a:schemeClr val="tx1"/>
                </a:solidFill>
                <a:latin typeface="Arial" panose="020B0604020202020204" pitchFamily="34" charset="0"/>
                <a:ea typeface="黑体" panose="02010609060101010101" pitchFamily="49" charset="-122"/>
              </a:defRPr>
            </a:lvl8pPr>
            <a:lvl9pPr marL="1828800" algn="r" rtl="0" eaLnBrk="1" fontAlgn="base" hangingPunct="1">
              <a:spcBef>
                <a:spcPct val="0"/>
              </a:spcBef>
              <a:spcAft>
                <a:spcPct val="0"/>
              </a:spcAft>
              <a:defRPr sz="2000" b="1">
                <a:solidFill>
                  <a:schemeClr val="tx1"/>
                </a:solidFill>
                <a:latin typeface="Arial" panose="020B0604020202020204" pitchFamily="34" charset="0"/>
                <a:ea typeface="黑体" panose="02010609060101010101" pitchFamily="49" charset="-122"/>
              </a:defRPr>
            </a:lvl9pPr>
          </a:lstStyle>
          <a:p>
            <a:pPr eaLnBrk="1" hangingPunct="1"/>
            <a:r>
              <a:rPr lang="zh-CN" altLang="en-US" sz="6000" kern="0" dirty="0" smtClean="0">
                <a:solidFill>
                  <a:srgbClr val="F69C10"/>
                </a:solidFill>
              </a:rPr>
              <a:t>癌症先知，健康知己</a:t>
            </a:r>
            <a:endParaRPr lang="zh-CN" altLang="en-US" sz="6000" kern="0" dirty="0">
              <a:solidFill>
                <a:srgbClr val="F69C10"/>
              </a:solidFill>
              <a:latin typeface="华文彩云" panose="02010800040101010101" charset="-122"/>
              <a:ea typeface="华文彩云" panose="02010800040101010101" charset="-122"/>
            </a:endParaRPr>
          </a:p>
        </p:txBody>
      </p:sp>
      <p:cxnSp>
        <p:nvCxnSpPr>
          <p:cNvPr id="7" name="直接连接符 6"/>
          <p:cNvCxnSpPr/>
          <p:nvPr/>
        </p:nvCxnSpPr>
        <p:spPr>
          <a:xfrm>
            <a:off x="708491" y="3068960"/>
            <a:ext cx="10925993" cy="0"/>
          </a:xfrm>
          <a:prstGeom prst="line">
            <a:avLst/>
          </a:prstGeom>
          <a:ln w="38100">
            <a:solidFill>
              <a:srgbClr val="0F4D7C"/>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7320136" y="3646612"/>
            <a:ext cx="4314348" cy="523220"/>
          </a:xfrm>
          <a:prstGeom prst="rect">
            <a:avLst/>
          </a:prstGeom>
          <a:noFill/>
        </p:spPr>
        <p:txBody>
          <a:bodyPr wrap="square" rtlCol="0">
            <a:spAutoFit/>
          </a:bodyPr>
          <a:lstStyle/>
          <a:p>
            <a:pPr algn="r"/>
            <a:r>
              <a:rPr lang="zh-CN" altLang="en-US" sz="2800" dirty="0" smtClean="0">
                <a:solidFill>
                  <a:srgbClr val="F69C10"/>
                </a:solidFill>
                <a:latin typeface="+mn-ea"/>
                <a:ea typeface="+mn-ea"/>
              </a:rPr>
              <a:t>癌症心理</a:t>
            </a:r>
            <a:r>
              <a:rPr lang="zh-CN" altLang="en-US" sz="2800" dirty="0">
                <a:solidFill>
                  <a:srgbClr val="F69C10"/>
                </a:solidFill>
                <a:latin typeface="+mn-ea"/>
                <a:ea typeface="+mn-ea"/>
              </a:rPr>
              <a:t>因素</a:t>
            </a:r>
            <a:r>
              <a:rPr lang="zh-CN" altLang="en-US" sz="2800" dirty="0" smtClean="0">
                <a:solidFill>
                  <a:srgbClr val="F69C10"/>
                </a:solidFill>
                <a:latin typeface="+mn-ea"/>
                <a:ea typeface="+mn-ea"/>
              </a:rPr>
              <a:t>自我管理</a:t>
            </a:r>
            <a:endParaRPr lang="zh-CN" altLang="en-US" sz="2800" dirty="0">
              <a:solidFill>
                <a:srgbClr val="F69C10"/>
              </a:solidFill>
              <a:latin typeface="+mn-ea"/>
              <a:ea typeface="+mn-ea"/>
            </a:endParaRPr>
          </a:p>
        </p:txBody>
      </p:sp>
      <p:sp>
        <p:nvSpPr>
          <p:cNvPr id="11" name="文本框 10"/>
          <p:cNvSpPr txBox="1"/>
          <p:nvPr/>
        </p:nvSpPr>
        <p:spPr>
          <a:xfrm>
            <a:off x="5195900" y="5301208"/>
            <a:ext cx="1800200" cy="923330"/>
          </a:xfrm>
          <a:prstGeom prst="rect">
            <a:avLst/>
          </a:prstGeom>
          <a:noFill/>
        </p:spPr>
        <p:txBody>
          <a:bodyPr wrap="square" rtlCol="0">
            <a:spAutoFit/>
          </a:bodyPr>
          <a:lstStyle/>
          <a:p>
            <a:pPr algn="ctr">
              <a:lnSpc>
                <a:spcPct val="150000"/>
              </a:lnSpc>
            </a:pPr>
            <a:r>
              <a:rPr lang="zh-CN" altLang="en-US" dirty="0" smtClean="0">
                <a:solidFill>
                  <a:schemeClr val="tx1">
                    <a:lumMod val="75000"/>
                    <a:lumOff val="25000"/>
                  </a:schemeClr>
                </a:solidFill>
                <a:latin typeface="+mn-ea"/>
                <a:ea typeface="+mn-ea"/>
              </a:rPr>
              <a:t>分享人：董晓萍</a:t>
            </a:r>
            <a:endParaRPr lang="en-US" altLang="zh-CN" dirty="0" smtClean="0">
              <a:solidFill>
                <a:schemeClr val="tx1">
                  <a:lumMod val="75000"/>
                  <a:lumOff val="25000"/>
                </a:schemeClr>
              </a:solidFill>
              <a:latin typeface="+mn-ea"/>
              <a:ea typeface="+mn-ea"/>
            </a:endParaRPr>
          </a:p>
          <a:p>
            <a:pPr algn="ctr">
              <a:lnSpc>
                <a:spcPct val="150000"/>
              </a:lnSpc>
            </a:pPr>
            <a:r>
              <a:rPr lang="en-US" altLang="zh-CN" dirty="0" smtClean="0">
                <a:solidFill>
                  <a:schemeClr val="tx1">
                    <a:lumMod val="75000"/>
                    <a:lumOff val="25000"/>
                  </a:schemeClr>
                </a:solidFill>
                <a:latin typeface="+mn-ea"/>
                <a:ea typeface="+mn-ea"/>
              </a:rPr>
              <a:t>2017</a:t>
            </a:r>
            <a:r>
              <a:rPr lang="zh-CN" altLang="en-US" dirty="0" smtClean="0">
                <a:solidFill>
                  <a:schemeClr val="tx1">
                    <a:lumMod val="75000"/>
                    <a:lumOff val="25000"/>
                  </a:schemeClr>
                </a:solidFill>
                <a:latin typeface="+mn-ea"/>
                <a:ea typeface="+mn-ea"/>
              </a:rPr>
              <a:t>年</a:t>
            </a:r>
            <a:r>
              <a:rPr lang="en-US" altLang="zh-CN" dirty="0" smtClean="0">
                <a:solidFill>
                  <a:schemeClr val="tx1">
                    <a:lumMod val="75000"/>
                    <a:lumOff val="25000"/>
                  </a:schemeClr>
                </a:solidFill>
                <a:latin typeface="+mn-ea"/>
                <a:ea typeface="+mn-ea"/>
              </a:rPr>
              <a:t>2</a:t>
            </a:r>
            <a:r>
              <a:rPr lang="zh-CN" altLang="en-US" dirty="0" smtClean="0">
                <a:solidFill>
                  <a:schemeClr val="tx1">
                    <a:lumMod val="75000"/>
                    <a:lumOff val="25000"/>
                  </a:schemeClr>
                </a:solidFill>
                <a:latin typeface="+mn-ea"/>
                <a:ea typeface="+mn-ea"/>
              </a:rPr>
              <a:t>月</a:t>
            </a:r>
            <a:endParaRPr lang="zh-CN" altLang="en-US" dirty="0">
              <a:solidFill>
                <a:schemeClr val="tx1">
                  <a:lumMod val="75000"/>
                  <a:lumOff val="25000"/>
                </a:scheme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1384" y="1782267"/>
            <a:ext cx="6960096" cy="3323987"/>
          </a:xfrm>
          <a:prstGeom prst="rect">
            <a:avLst/>
          </a:prstGeom>
          <a:noFill/>
        </p:spPr>
        <p:txBody>
          <a:bodyPr wrap="square" rtlCol="0">
            <a:spAutoFit/>
          </a:bodyPr>
          <a:lstStyle/>
          <a:p>
            <a:pPr>
              <a:lnSpc>
                <a:spcPct val="150000"/>
              </a:lnSpc>
            </a:pPr>
            <a:r>
              <a:rPr lang="zh-CN" altLang="en-US" dirty="0">
                <a:solidFill>
                  <a:srgbClr val="0F4D7C"/>
                </a:solidFill>
                <a:latin typeface="+mn-ea"/>
                <a:ea typeface="+mn-ea"/>
              </a:rPr>
              <a:t>每年的</a:t>
            </a:r>
            <a:r>
              <a:rPr lang="en-US" altLang="zh-CN" sz="2800" b="1" dirty="0">
                <a:solidFill>
                  <a:srgbClr val="F69C10"/>
                </a:solidFill>
                <a:latin typeface="+mn-ea"/>
                <a:ea typeface="+mn-ea"/>
              </a:rPr>
              <a:t>2</a:t>
            </a:r>
            <a:r>
              <a:rPr lang="zh-CN" altLang="en-US" sz="2800" b="1" dirty="0">
                <a:solidFill>
                  <a:srgbClr val="F69C10"/>
                </a:solidFill>
                <a:latin typeface="+mn-ea"/>
                <a:ea typeface="+mn-ea"/>
              </a:rPr>
              <a:t>月</a:t>
            </a:r>
            <a:r>
              <a:rPr lang="en-US" altLang="zh-CN" sz="2800" b="1" dirty="0">
                <a:solidFill>
                  <a:srgbClr val="F69C10"/>
                </a:solidFill>
                <a:latin typeface="+mn-ea"/>
                <a:ea typeface="+mn-ea"/>
              </a:rPr>
              <a:t>4</a:t>
            </a:r>
            <a:r>
              <a:rPr lang="zh-CN" altLang="en-US" sz="2800" b="1" dirty="0">
                <a:solidFill>
                  <a:srgbClr val="F69C10"/>
                </a:solidFill>
                <a:latin typeface="+mn-ea"/>
                <a:ea typeface="+mn-ea"/>
              </a:rPr>
              <a:t>日</a:t>
            </a:r>
            <a:r>
              <a:rPr lang="zh-CN" altLang="en-US" dirty="0">
                <a:solidFill>
                  <a:srgbClr val="0F4D7C"/>
                </a:solidFill>
                <a:latin typeface="+mn-ea"/>
                <a:ea typeface="+mn-ea"/>
              </a:rPr>
              <a:t>是世界癌症日，由国际抗癌联盟（</a:t>
            </a:r>
            <a:r>
              <a:rPr lang="en-US" altLang="zh-CN" dirty="0">
                <a:solidFill>
                  <a:srgbClr val="0F4D7C"/>
                </a:solidFill>
                <a:latin typeface="+mn-ea"/>
                <a:ea typeface="+mn-ea"/>
              </a:rPr>
              <a:t>UICC</a:t>
            </a:r>
            <a:r>
              <a:rPr lang="zh-CN" altLang="en-US" dirty="0">
                <a:solidFill>
                  <a:srgbClr val="0F4D7C"/>
                </a:solidFill>
                <a:latin typeface="+mn-ea"/>
                <a:ea typeface="+mn-ea"/>
              </a:rPr>
              <a:t>）于</a:t>
            </a:r>
            <a:r>
              <a:rPr lang="en-US" altLang="zh-CN" dirty="0">
                <a:solidFill>
                  <a:srgbClr val="0F4D7C"/>
                </a:solidFill>
                <a:latin typeface="+mn-ea"/>
                <a:ea typeface="+mn-ea"/>
              </a:rPr>
              <a:t>2000</a:t>
            </a:r>
            <a:r>
              <a:rPr lang="zh-CN" altLang="en-US" dirty="0">
                <a:solidFill>
                  <a:srgbClr val="0F4D7C"/>
                </a:solidFill>
                <a:latin typeface="+mn-ea"/>
                <a:ea typeface="+mn-ea"/>
              </a:rPr>
              <a:t>年正式发起，旨在倡导新的方法促进合作，加快</a:t>
            </a:r>
            <a:r>
              <a:rPr lang="zh-CN" altLang="en-US" sz="2800" b="1" dirty="0">
                <a:solidFill>
                  <a:srgbClr val="F69C10"/>
                </a:solidFill>
                <a:latin typeface="+mn-ea"/>
                <a:ea typeface="+mn-ea"/>
              </a:rPr>
              <a:t>癌症研究、预防及治疗等领域</a:t>
            </a:r>
            <a:r>
              <a:rPr lang="zh-CN" altLang="en-US" dirty="0">
                <a:solidFill>
                  <a:srgbClr val="0F4D7C"/>
                </a:solidFill>
                <a:latin typeface="+mn-ea"/>
                <a:ea typeface="+mn-ea"/>
              </a:rPr>
              <a:t>的进展，为人类造福。面对全球肿瘤发病率逐年升高的现状，多年来，</a:t>
            </a:r>
            <a:r>
              <a:rPr lang="zh-CN" altLang="en-US" sz="2800" b="1" dirty="0">
                <a:solidFill>
                  <a:srgbClr val="F69C10"/>
                </a:solidFill>
                <a:latin typeface="+mn-ea"/>
                <a:ea typeface="+mn-ea"/>
              </a:rPr>
              <a:t>预防癌症</a:t>
            </a:r>
            <a:r>
              <a:rPr lang="zh-CN" altLang="en-US" dirty="0">
                <a:solidFill>
                  <a:srgbClr val="0F4D7C"/>
                </a:solidFill>
                <a:latin typeface="+mn-ea"/>
                <a:ea typeface="+mn-ea"/>
              </a:rPr>
              <a:t>和</a:t>
            </a:r>
            <a:r>
              <a:rPr lang="zh-CN" altLang="en-US" sz="2800" b="1" dirty="0">
                <a:solidFill>
                  <a:srgbClr val="F69C10"/>
                </a:solidFill>
                <a:latin typeface="+mn-ea"/>
                <a:ea typeface="+mn-ea"/>
              </a:rPr>
              <a:t>提高癌症患者生活质量</a:t>
            </a:r>
            <a:r>
              <a:rPr lang="zh-CN" altLang="en-US" dirty="0">
                <a:solidFill>
                  <a:srgbClr val="0F4D7C"/>
                </a:solidFill>
                <a:latin typeface="+mn-ea"/>
                <a:ea typeface="+mn-ea"/>
              </a:rPr>
              <a:t>成为世界癌症日反复出现的</a:t>
            </a:r>
            <a:r>
              <a:rPr lang="zh-CN" altLang="en-US" dirty="0" smtClean="0">
                <a:solidFill>
                  <a:srgbClr val="0F4D7C"/>
                </a:solidFill>
                <a:latin typeface="+mn-ea"/>
                <a:ea typeface="+mn-ea"/>
              </a:rPr>
              <a:t>主题</a:t>
            </a:r>
            <a:r>
              <a:rPr lang="zh-CN" altLang="en-US" dirty="0">
                <a:solidFill>
                  <a:srgbClr val="0F4D7C"/>
                </a:solidFill>
                <a:latin typeface="+mn-ea"/>
                <a:ea typeface="+mn-ea"/>
              </a:rPr>
              <a:t>。</a:t>
            </a:r>
            <a:endParaRPr lang="zh-CN" altLang="en-US" dirty="0">
              <a:solidFill>
                <a:srgbClr val="0F4D7C"/>
              </a:solidFill>
              <a:latin typeface="+mn-ea"/>
              <a:ea typeface="+mn-ea"/>
            </a:endParaRPr>
          </a:p>
        </p:txBody>
      </p:sp>
      <p:pic>
        <p:nvPicPr>
          <p:cNvPr id="3" name="Picture 2" descr="https://timgsa.baidu.com/timg?image&amp;quality=80&amp;size=b9999_10000&amp;sec=1486036372844&amp;di=e31bf398cb9b46af098c422ccf310534&amp;imgtype=0&amp;src=http%3A%2F%2Fpic2.cmt.com.cn%2FWebImages%2F5139%2F5139_326b2a53-4f70-4696-ab88-acfb608c57a4.jpg"/>
          <p:cNvPicPr>
            <a:picLocks noChangeAspect="1" noChangeArrowheads="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84232" y="1752072"/>
            <a:ext cx="3384376" cy="33843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35360" y="528405"/>
            <a:ext cx="10905550" cy="769441"/>
          </a:xfrm>
          <a:prstGeom prst="rect">
            <a:avLst/>
          </a:prstGeom>
          <a:solidFill>
            <a:srgbClr val="F69C10"/>
          </a:solidFill>
        </p:spPr>
        <p:txBody>
          <a:bodyPr wrap="none" rtlCol="0">
            <a:spAutoFit/>
          </a:bodyPr>
          <a:lstStyle/>
          <a:p>
            <a:r>
              <a:rPr lang="zh-CN" altLang="en-US" sz="4400" b="1" dirty="0" smtClean="0">
                <a:solidFill>
                  <a:schemeClr val="bg1"/>
                </a:solidFill>
                <a:latin typeface="+mn-ea"/>
                <a:ea typeface="+mn-ea"/>
              </a:rPr>
              <a:t>抗癌路上，了解抗癌知识，方可百战百胜！</a:t>
            </a:r>
            <a:endParaRPr lang="zh-CN" altLang="en-US" sz="4400" b="1" dirty="0">
              <a:solidFill>
                <a:schemeClr val="bg1"/>
              </a:solidFill>
              <a:latin typeface="+mn-ea"/>
              <a:ea typeface="+mn-ea"/>
            </a:endParaRPr>
          </a:p>
        </p:txBody>
      </p:sp>
      <p:sp>
        <p:nvSpPr>
          <p:cNvPr id="3" name="文本框 2"/>
          <p:cNvSpPr txBox="1"/>
          <p:nvPr/>
        </p:nvSpPr>
        <p:spPr>
          <a:xfrm>
            <a:off x="335360" y="1633274"/>
            <a:ext cx="2842768" cy="461665"/>
          </a:xfrm>
          <a:prstGeom prst="rect">
            <a:avLst/>
          </a:prstGeom>
          <a:solidFill>
            <a:srgbClr val="0F4D7C"/>
          </a:solidFill>
        </p:spPr>
        <p:txBody>
          <a:bodyPr wrap="square" rtlCol="0">
            <a:spAutoFit/>
          </a:bodyPr>
          <a:lstStyle/>
          <a:p>
            <a:r>
              <a:rPr lang="zh-CN" altLang="en-US" sz="2400" b="1" dirty="0" smtClean="0">
                <a:solidFill>
                  <a:schemeClr val="bg1"/>
                </a:solidFill>
                <a:latin typeface="+mn-ea"/>
                <a:ea typeface="+mn-ea"/>
              </a:rPr>
              <a:t>关键词：治疗</a:t>
            </a:r>
            <a:endParaRPr lang="zh-CN" altLang="en-US" sz="2400" b="1" dirty="0">
              <a:solidFill>
                <a:schemeClr val="bg1"/>
              </a:solidFill>
              <a:latin typeface="+mn-ea"/>
              <a:ea typeface="+mn-ea"/>
            </a:endParaRPr>
          </a:p>
        </p:txBody>
      </p:sp>
      <p:sp>
        <p:nvSpPr>
          <p:cNvPr id="4" name="文本框 3"/>
          <p:cNvSpPr txBox="1"/>
          <p:nvPr/>
        </p:nvSpPr>
        <p:spPr>
          <a:xfrm>
            <a:off x="335360" y="2204864"/>
            <a:ext cx="7776864" cy="369332"/>
          </a:xfrm>
          <a:prstGeom prst="rect">
            <a:avLst/>
          </a:prstGeom>
          <a:noFill/>
        </p:spPr>
        <p:txBody>
          <a:bodyPr wrap="square" rtlCol="0">
            <a:spAutoFit/>
          </a:bodyPr>
          <a:lstStyle/>
          <a:p>
            <a:r>
              <a:rPr lang="zh-CN" altLang="zh-CN" dirty="0">
                <a:solidFill>
                  <a:schemeClr val="tx1">
                    <a:lumMod val="75000"/>
                    <a:lumOff val="25000"/>
                  </a:schemeClr>
                </a:solidFill>
                <a:latin typeface="+mn-ea"/>
                <a:ea typeface="+mn-ea"/>
              </a:rPr>
              <a:t>治疗的目的是治愈癌症患者</a:t>
            </a:r>
            <a:r>
              <a:rPr lang="zh-CN" altLang="zh-CN" dirty="0" smtClean="0">
                <a:solidFill>
                  <a:schemeClr val="tx1">
                    <a:lumMod val="75000"/>
                    <a:lumOff val="25000"/>
                  </a:schemeClr>
                </a:solidFill>
                <a:latin typeface="+mn-ea"/>
                <a:ea typeface="+mn-ea"/>
              </a:rPr>
              <a:t>，</a:t>
            </a:r>
            <a:r>
              <a:rPr lang="zh-CN" altLang="en-US" dirty="0" smtClean="0">
                <a:solidFill>
                  <a:schemeClr val="tx1">
                    <a:lumMod val="75000"/>
                    <a:lumOff val="25000"/>
                  </a:schemeClr>
                </a:solidFill>
                <a:latin typeface="+mn-ea"/>
                <a:ea typeface="+mn-ea"/>
              </a:rPr>
              <a:t>延长生命</a:t>
            </a:r>
            <a:r>
              <a:rPr lang="zh-CN" altLang="zh-CN" dirty="0" smtClean="0">
                <a:solidFill>
                  <a:schemeClr val="tx1">
                    <a:lumMod val="75000"/>
                    <a:lumOff val="25000"/>
                  </a:schemeClr>
                </a:solidFill>
                <a:latin typeface="+mn-ea"/>
                <a:ea typeface="+mn-ea"/>
              </a:rPr>
              <a:t>和</a:t>
            </a:r>
            <a:r>
              <a:rPr lang="zh-CN" altLang="zh-CN" dirty="0">
                <a:solidFill>
                  <a:schemeClr val="tx1">
                    <a:lumMod val="75000"/>
                    <a:lumOff val="25000"/>
                  </a:schemeClr>
                </a:solidFill>
                <a:latin typeface="+mn-ea"/>
                <a:ea typeface="+mn-ea"/>
              </a:rPr>
              <a:t>提高生活质量。</a:t>
            </a:r>
            <a:endParaRPr lang="zh-CN" altLang="en-US" dirty="0">
              <a:solidFill>
                <a:schemeClr val="tx1">
                  <a:lumMod val="75000"/>
                  <a:lumOff val="25000"/>
                </a:schemeClr>
              </a:solidFill>
              <a:latin typeface="+mn-ea"/>
              <a:ea typeface="+mn-ea"/>
            </a:endParaRPr>
          </a:p>
        </p:txBody>
      </p:sp>
      <p:sp>
        <p:nvSpPr>
          <p:cNvPr id="5" name="文本框 4"/>
          <p:cNvSpPr txBox="1"/>
          <p:nvPr/>
        </p:nvSpPr>
        <p:spPr>
          <a:xfrm>
            <a:off x="335360" y="2737887"/>
            <a:ext cx="2842768" cy="461665"/>
          </a:xfrm>
          <a:prstGeom prst="rect">
            <a:avLst/>
          </a:prstGeom>
          <a:solidFill>
            <a:srgbClr val="0F4D7C"/>
          </a:solidFill>
        </p:spPr>
        <p:txBody>
          <a:bodyPr wrap="square" rtlCol="0">
            <a:spAutoFit/>
          </a:bodyPr>
          <a:lstStyle/>
          <a:p>
            <a:r>
              <a:rPr lang="zh-CN" altLang="en-US" sz="2400" b="1" dirty="0" smtClean="0">
                <a:solidFill>
                  <a:schemeClr val="bg1"/>
                </a:solidFill>
                <a:latin typeface="+mn-ea"/>
                <a:ea typeface="+mn-ea"/>
              </a:rPr>
              <a:t>关键词：高治愈率</a:t>
            </a:r>
            <a:endParaRPr lang="zh-CN" altLang="en-US" sz="2400" b="1" dirty="0">
              <a:solidFill>
                <a:schemeClr val="bg1"/>
              </a:solidFill>
              <a:latin typeface="+mn-ea"/>
              <a:ea typeface="+mn-ea"/>
            </a:endParaRPr>
          </a:p>
        </p:txBody>
      </p:sp>
      <p:sp>
        <p:nvSpPr>
          <p:cNvPr id="6" name="文本框 5"/>
          <p:cNvSpPr txBox="1"/>
          <p:nvPr/>
        </p:nvSpPr>
        <p:spPr>
          <a:xfrm>
            <a:off x="335360" y="3284984"/>
            <a:ext cx="11521280" cy="646331"/>
          </a:xfrm>
          <a:prstGeom prst="rect">
            <a:avLst/>
          </a:prstGeom>
          <a:noFill/>
        </p:spPr>
        <p:txBody>
          <a:bodyPr wrap="square" rtlCol="0">
            <a:spAutoFit/>
          </a:bodyPr>
          <a:lstStyle/>
          <a:p>
            <a:r>
              <a:rPr lang="zh-CN" altLang="zh-CN" dirty="0">
                <a:solidFill>
                  <a:schemeClr val="tx1">
                    <a:lumMod val="75000"/>
                    <a:lumOff val="25000"/>
                  </a:schemeClr>
                </a:solidFill>
                <a:latin typeface="+mn-ea"/>
                <a:ea typeface="+mn-ea"/>
              </a:rPr>
              <a:t>如乳腺癌、宫颈癌和结肠</a:t>
            </a:r>
            <a:r>
              <a:rPr lang="zh-CN" altLang="zh-CN" dirty="0" smtClean="0">
                <a:solidFill>
                  <a:schemeClr val="tx1">
                    <a:lumMod val="75000"/>
                    <a:lumOff val="25000"/>
                  </a:schemeClr>
                </a:solidFill>
                <a:latin typeface="+mn-ea"/>
                <a:ea typeface="+mn-ea"/>
              </a:rPr>
              <a:t>直肠癌</a:t>
            </a:r>
            <a:r>
              <a:rPr lang="zh-CN" altLang="en-US" dirty="0" smtClean="0">
                <a:solidFill>
                  <a:schemeClr val="tx1">
                    <a:lumMod val="75000"/>
                    <a:lumOff val="25000"/>
                  </a:schemeClr>
                </a:solidFill>
                <a:latin typeface="+mn-ea"/>
                <a:ea typeface="+mn-ea"/>
              </a:rPr>
              <a:t>等常见癌症种类，</a:t>
            </a:r>
            <a:r>
              <a:rPr lang="zh-CN" altLang="zh-CN" dirty="0" smtClean="0">
                <a:solidFill>
                  <a:schemeClr val="tx1">
                    <a:lumMod val="75000"/>
                    <a:lumOff val="25000"/>
                  </a:schemeClr>
                </a:solidFill>
                <a:latin typeface="+mn-ea"/>
                <a:ea typeface="+mn-ea"/>
              </a:rPr>
              <a:t>在</a:t>
            </a:r>
            <a:r>
              <a:rPr lang="zh-CN" altLang="zh-CN" dirty="0">
                <a:solidFill>
                  <a:schemeClr val="tx1">
                    <a:lumMod val="75000"/>
                    <a:lumOff val="25000"/>
                  </a:schemeClr>
                </a:solidFill>
                <a:latin typeface="+mn-ea"/>
                <a:ea typeface="+mn-ea"/>
              </a:rPr>
              <a:t>得到及早发现和根据最佳做法治疗时，有很高的治愈率</a:t>
            </a:r>
            <a:r>
              <a:rPr lang="zh-CN" altLang="zh-CN" dirty="0" smtClean="0">
                <a:solidFill>
                  <a:schemeClr val="tx1">
                    <a:lumMod val="75000"/>
                    <a:lumOff val="25000"/>
                  </a:schemeClr>
                </a:solidFill>
                <a:latin typeface="+mn-ea"/>
                <a:ea typeface="+mn-ea"/>
              </a:rPr>
              <a:t>。</a:t>
            </a:r>
            <a:r>
              <a:rPr lang="zh-CN" altLang="zh-CN" dirty="0">
                <a:solidFill>
                  <a:schemeClr val="tx1">
                    <a:lumMod val="75000"/>
                    <a:lumOff val="25000"/>
                  </a:schemeClr>
                </a:solidFill>
                <a:latin typeface="+mn-ea"/>
                <a:ea typeface="+mn-ea"/>
              </a:rPr>
              <a:t>主要治疗方法</a:t>
            </a:r>
            <a:r>
              <a:rPr lang="zh-CN" altLang="zh-CN" dirty="0" smtClean="0">
                <a:solidFill>
                  <a:schemeClr val="tx1">
                    <a:lumMod val="75000"/>
                    <a:lumOff val="25000"/>
                  </a:schemeClr>
                </a:solidFill>
                <a:latin typeface="+mn-ea"/>
                <a:ea typeface="+mn-ea"/>
              </a:rPr>
              <a:t>是</a:t>
            </a:r>
            <a:r>
              <a:rPr lang="zh-CN" altLang="en-US" dirty="0" smtClean="0">
                <a:solidFill>
                  <a:schemeClr val="tx1">
                    <a:lumMod val="75000"/>
                    <a:lumOff val="25000"/>
                  </a:schemeClr>
                </a:solidFill>
                <a:latin typeface="+mn-ea"/>
                <a:ea typeface="+mn-ea"/>
              </a:rPr>
              <a:t>外科</a:t>
            </a:r>
            <a:r>
              <a:rPr lang="zh-CN" altLang="zh-CN" dirty="0" smtClean="0">
                <a:solidFill>
                  <a:schemeClr val="tx1">
                    <a:lumMod val="75000"/>
                    <a:lumOff val="25000"/>
                  </a:schemeClr>
                </a:solidFill>
                <a:latin typeface="+mn-ea"/>
                <a:ea typeface="+mn-ea"/>
              </a:rPr>
              <a:t>手术</a:t>
            </a:r>
            <a:r>
              <a:rPr lang="zh-CN" altLang="zh-CN" dirty="0">
                <a:solidFill>
                  <a:schemeClr val="tx1">
                    <a:lumMod val="75000"/>
                    <a:lumOff val="25000"/>
                  </a:schemeClr>
                </a:solidFill>
                <a:latin typeface="+mn-ea"/>
                <a:ea typeface="+mn-ea"/>
              </a:rPr>
              <a:t>、放射疗法和化疗。</a:t>
            </a:r>
            <a:endParaRPr lang="zh-CN" altLang="en-US" dirty="0">
              <a:solidFill>
                <a:schemeClr val="tx1">
                  <a:lumMod val="75000"/>
                  <a:lumOff val="25000"/>
                </a:schemeClr>
              </a:solidFill>
              <a:latin typeface="+mn-ea"/>
              <a:ea typeface="+mn-ea"/>
            </a:endParaRPr>
          </a:p>
        </p:txBody>
      </p:sp>
      <p:sp>
        <p:nvSpPr>
          <p:cNvPr id="7" name="文本框 6"/>
          <p:cNvSpPr txBox="1"/>
          <p:nvPr/>
        </p:nvSpPr>
        <p:spPr>
          <a:xfrm>
            <a:off x="335360" y="4119499"/>
            <a:ext cx="2842768" cy="461665"/>
          </a:xfrm>
          <a:prstGeom prst="rect">
            <a:avLst/>
          </a:prstGeom>
          <a:solidFill>
            <a:srgbClr val="0F4D7C"/>
          </a:solidFill>
        </p:spPr>
        <p:txBody>
          <a:bodyPr wrap="square" rtlCol="0">
            <a:spAutoFit/>
          </a:bodyPr>
          <a:lstStyle/>
          <a:p>
            <a:r>
              <a:rPr lang="zh-CN" altLang="en-US" sz="2400" b="1" dirty="0" smtClean="0">
                <a:solidFill>
                  <a:schemeClr val="bg1"/>
                </a:solidFill>
                <a:latin typeface="+mn-ea"/>
                <a:ea typeface="+mn-ea"/>
              </a:rPr>
              <a:t>关键词：准确诊断</a:t>
            </a:r>
            <a:endParaRPr lang="zh-CN" altLang="en-US" sz="2400" b="1" dirty="0">
              <a:solidFill>
                <a:schemeClr val="bg1"/>
              </a:solidFill>
              <a:latin typeface="+mn-ea"/>
              <a:ea typeface="+mn-ea"/>
            </a:endParaRPr>
          </a:p>
        </p:txBody>
      </p:sp>
      <p:sp>
        <p:nvSpPr>
          <p:cNvPr id="8" name="文本框 7"/>
          <p:cNvSpPr txBox="1"/>
          <p:nvPr/>
        </p:nvSpPr>
        <p:spPr>
          <a:xfrm>
            <a:off x="335360" y="4653136"/>
            <a:ext cx="11521280" cy="384810"/>
          </a:xfrm>
          <a:prstGeom prst="rect">
            <a:avLst/>
          </a:prstGeom>
          <a:noFill/>
        </p:spPr>
        <p:txBody>
          <a:bodyPr wrap="square" rtlCol="0">
            <a:spAutoFit/>
          </a:bodyPr>
          <a:lstStyle/>
          <a:p>
            <a:r>
              <a:rPr lang="zh-CN" altLang="zh-CN" dirty="0" smtClean="0">
                <a:solidFill>
                  <a:schemeClr val="tx1">
                    <a:lumMod val="75000"/>
                    <a:lumOff val="25000"/>
                  </a:schemeClr>
                </a:solidFill>
                <a:latin typeface="+mn-ea"/>
                <a:ea typeface="+mn-ea"/>
              </a:rPr>
              <a:t>依靠</a:t>
            </a:r>
            <a:r>
              <a:rPr lang="zh-CN" altLang="en-US" dirty="0" smtClean="0">
                <a:solidFill>
                  <a:schemeClr val="tx1">
                    <a:lumMod val="75000"/>
                    <a:lumOff val="25000"/>
                  </a:schemeClr>
                </a:solidFill>
                <a:latin typeface="+mn-ea"/>
                <a:ea typeface="+mn-ea"/>
              </a:rPr>
              <a:t>超声</a:t>
            </a:r>
            <a:r>
              <a:rPr lang="zh-CN" altLang="zh-CN" dirty="0" smtClean="0">
                <a:solidFill>
                  <a:schemeClr val="tx1">
                    <a:lumMod val="75000"/>
                    <a:lumOff val="25000"/>
                  </a:schemeClr>
                </a:solidFill>
                <a:latin typeface="+mn-ea"/>
                <a:ea typeface="+mn-ea"/>
              </a:rPr>
              <a:t>波、</a:t>
            </a:r>
            <a:r>
              <a:rPr lang="zh-CN" altLang="en-US" dirty="0" smtClean="0">
                <a:solidFill>
                  <a:schemeClr val="tx1">
                    <a:lumMod val="75000"/>
                    <a:lumOff val="25000"/>
                  </a:schemeClr>
                </a:solidFill>
                <a:latin typeface="+mn-ea"/>
                <a:ea typeface="+mn-ea"/>
              </a:rPr>
              <a:t>内窥镜</a:t>
            </a:r>
            <a:r>
              <a:rPr lang="zh-CN" altLang="zh-CN" dirty="0" smtClean="0">
                <a:solidFill>
                  <a:schemeClr val="tx1">
                    <a:lumMod val="75000"/>
                    <a:lumOff val="25000"/>
                  </a:schemeClr>
                </a:solidFill>
                <a:latin typeface="+mn-ea"/>
                <a:ea typeface="+mn-ea"/>
              </a:rPr>
              <a:t>或</a:t>
            </a:r>
            <a:r>
              <a:rPr lang="en-US" altLang="zh-CN" dirty="0" smtClean="0">
                <a:solidFill>
                  <a:schemeClr val="tx1">
                    <a:lumMod val="75000"/>
                    <a:lumOff val="25000"/>
                  </a:schemeClr>
                </a:solidFill>
                <a:latin typeface="+mn-ea"/>
                <a:ea typeface="+mn-ea"/>
              </a:rPr>
              <a:t>X</a:t>
            </a:r>
            <a:r>
              <a:rPr lang="zh-CN" altLang="en-US" dirty="0" smtClean="0">
                <a:solidFill>
                  <a:schemeClr val="tx1">
                    <a:lumMod val="75000"/>
                    <a:lumOff val="25000"/>
                  </a:schemeClr>
                </a:solidFill>
                <a:latin typeface="+mn-ea"/>
                <a:ea typeface="+mn-ea"/>
              </a:rPr>
              <a:t>线摄影</a:t>
            </a:r>
            <a:r>
              <a:rPr lang="zh-CN" altLang="zh-CN" dirty="0" smtClean="0">
                <a:solidFill>
                  <a:schemeClr val="tx1">
                    <a:lumMod val="75000"/>
                    <a:lumOff val="25000"/>
                  </a:schemeClr>
                </a:solidFill>
                <a:latin typeface="+mn-ea"/>
                <a:ea typeface="+mn-ea"/>
              </a:rPr>
              <a:t>术</a:t>
            </a:r>
            <a:r>
              <a:rPr lang="zh-CN" altLang="en-US" dirty="0" smtClean="0">
                <a:solidFill>
                  <a:schemeClr val="tx1">
                    <a:lumMod val="75000"/>
                    <a:lumOff val="25000"/>
                  </a:schemeClr>
                </a:solidFill>
                <a:latin typeface="+mn-ea"/>
                <a:ea typeface="+mn-ea"/>
              </a:rPr>
              <a:t>等成像技术</a:t>
            </a:r>
            <a:r>
              <a:rPr lang="zh-CN" altLang="zh-CN" dirty="0" smtClean="0">
                <a:solidFill>
                  <a:schemeClr val="tx1">
                    <a:lumMod val="75000"/>
                    <a:lumOff val="25000"/>
                  </a:schemeClr>
                </a:solidFill>
                <a:latin typeface="+mn-ea"/>
                <a:ea typeface="+mn-ea"/>
              </a:rPr>
              <a:t>和实验室</a:t>
            </a:r>
            <a:r>
              <a:rPr lang="zh-CN" altLang="en-US" dirty="0" smtClean="0">
                <a:solidFill>
                  <a:schemeClr val="tx1">
                    <a:lumMod val="75000"/>
                    <a:lumOff val="25000"/>
                  </a:schemeClr>
                </a:solidFill>
                <a:latin typeface="+mn-ea"/>
                <a:ea typeface="+mn-ea"/>
              </a:rPr>
              <a:t>的病理学检查</a:t>
            </a:r>
            <a:r>
              <a:rPr lang="zh-CN" altLang="zh-CN" dirty="0" smtClean="0">
                <a:solidFill>
                  <a:schemeClr val="tx1">
                    <a:lumMod val="75000"/>
                    <a:lumOff val="25000"/>
                  </a:schemeClr>
                </a:solidFill>
                <a:latin typeface="+mn-ea"/>
                <a:ea typeface="+mn-ea"/>
              </a:rPr>
              <a:t>作出</a:t>
            </a:r>
            <a:r>
              <a:rPr lang="zh-CN" altLang="zh-CN" dirty="0">
                <a:solidFill>
                  <a:schemeClr val="tx1">
                    <a:lumMod val="75000"/>
                    <a:lumOff val="25000"/>
                  </a:schemeClr>
                </a:solidFill>
                <a:latin typeface="+mn-ea"/>
                <a:ea typeface="+mn-ea"/>
              </a:rPr>
              <a:t>准确诊断，对于早期治疗至关重要。</a:t>
            </a:r>
            <a:endParaRPr lang="zh-CN" altLang="en-US" dirty="0">
              <a:solidFill>
                <a:schemeClr val="tx1">
                  <a:lumMod val="75000"/>
                  <a:lumOff val="25000"/>
                </a:schemeClr>
              </a:solidFill>
              <a:latin typeface="+mn-ea"/>
              <a:ea typeface="+mn-ea"/>
            </a:endParaRPr>
          </a:p>
        </p:txBody>
      </p:sp>
      <p:sp>
        <p:nvSpPr>
          <p:cNvPr id="9" name="矩形 8"/>
          <p:cNvSpPr/>
          <p:nvPr/>
        </p:nvSpPr>
        <p:spPr>
          <a:xfrm>
            <a:off x="335360" y="5805264"/>
            <a:ext cx="11521280" cy="646331"/>
          </a:xfrm>
          <a:prstGeom prst="rect">
            <a:avLst/>
          </a:prstGeom>
        </p:spPr>
        <p:txBody>
          <a:bodyPr wrap="square">
            <a:spAutoFit/>
          </a:bodyPr>
          <a:lstStyle/>
          <a:p>
            <a:r>
              <a:rPr lang="zh-CN" altLang="zh-CN" dirty="0" smtClean="0">
                <a:solidFill>
                  <a:schemeClr val="tx1">
                    <a:lumMod val="75000"/>
                    <a:lumOff val="25000"/>
                  </a:schemeClr>
                </a:solidFill>
                <a:latin typeface="+mn-ea"/>
                <a:ea typeface="+mn-ea"/>
                <a:cs typeface="Times New Roman" panose="02020603050405020304" pitchFamily="18" charset="0"/>
              </a:rPr>
              <a:t>依靠</a:t>
            </a:r>
            <a:r>
              <a:rPr lang="zh-CN" altLang="en-US" dirty="0" smtClean="0">
                <a:solidFill>
                  <a:schemeClr val="tx1">
                    <a:lumMod val="75000"/>
                    <a:lumOff val="25000"/>
                  </a:schemeClr>
                </a:solidFill>
                <a:latin typeface="+mn-ea"/>
                <a:ea typeface="+mn-ea"/>
                <a:cs typeface="Times New Roman" panose="02020603050405020304" pitchFamily="18" charset="0"/>
              </a:rPr>
              <a:t>姑息治疗</a:t>
            </a:r>
            <a:r>
              <a:rPr lang="zh-CN" altLang="zh-CN" dirty="0" smtClean="0">
                <a:solidFill>
                  <a:schemeClr val="tx1">
                    <a:lumMod val="75000"/>
                    <a:lumOff val="25000"/>
                  </a:schemeClr>
                </a:solidFill>
                <a:latin typeface="+mn-ea"/>
                <a:ea typeface="+mn-ea"/>
                <a:cs typeface="Times New Roman" panose="02020603050405020304" pitchFamily="18" charset="0"/>
              </a:rPr>
              <a:t>，</a:t>
            </a:r>
            <a:r>
              <a:rPr lang="en-US" altLang="zh-CN" dirty="0" smtClean="0">
                <a:solidFill>
                  <a:schemeClr val="tx1">
                    <a:lumMod val="75000"/>
                    <a:lumOff val="25000"/>
                  </a:schemeClr>
                </a:solidFill>
                <a:latin typeface="+mn-ea"/>
                <a:ea typeface="+mn-ea"/>
                <a:cs typeface="Times New Roman" panose="02020603050405020304" pitchFamily="18" charset="0"/>
              </a:rPr>
              <a:t> </a:t>
            </a:r>
            <a:r>
              <a:rPr lang="en-US" altLang="zh-CN" dirty="0">
                <a:solidFill>
                  <a:schemeClr val="tx1">
                    <a:lumMod val="75000"/>
                    <a:lumOff val="25000"/>
                  </a:schemeClr>
                </a:solidFill>
                <a:latin typeface="+mn-ea"/>
                <a:ea typeface="+mn-ea"/>
                <a:cs typeface="Times New Roman" panose="02020603050405020304" pitchFamily="18" charset="0"/>
              </a:rPr>
              <a:t>90%</a:t>
            </a:r>
            <a:r>
              <a:rPr lang="zh-CN" altLang="zh-CN" dirty="0">
                <a:solidFill>
                  <a:schemeClr val="tx1">
                    <a:lumMod val="75000"/>
                    <a:lumOff val="25000"/>
                  </a:schemeClr>
                </a:solidFill>
                <a:latin typeface="+mn-ea"/>
                <a:ea typeface="+mn-ea"/>
                <a:cs typeface="Times New Roman" panose="02020603050405020304" pitchFamily="18" charset="0"/>
              </a:rPr>
              <a:t>以上的癌症患者可实现缓解疼痛和其他问题。即便在资源不足</a:t>
            </a:r>
            <a:r>
              <a:rPr lang="zh-CN" altLang="zh-CN" dirty="0" smtClean="0">
                <a:solidFill>
                  <a:schemeClr val="tx1">
                    <a:lumMod val="75000"/>
                    <a:lumOff val="25000"/>
                  </a:schemeClr>
                </a:solidFill>
                <a:latin typeface="+mn-ea"/>
                <a:ea typeface="+mn-ea"/>
                <a:cs typeface="Times New Roman" panose="02020603050405020304" pitchFamily="18" charset="0"/>
              </a:rPr>
              <a:t>的</a:t>
            </a:r>
            <a:r>
              <a:rPr lang="zh-CN" altLang="en-US" dirty="0" smtClean="0">
                <a:solidFill>
                  <a:schemeClr val="tx1">
                    <a:lumMod val="75000"/>
                    <a:lumOff val="25000"/>
                  </a:schemeClr>
                </a:solidFill>
                <a:latin typeface="+mn-ea"/>
                <a:ea typeface="+mn-ea"/>
                <a:cs typeface="Times New Roman" panose="02020603050405020304" pitchFamily="18" charset="0"/>
              </a:rPr>
              <a:t>环境</a:t>
            </a:r>
            <a:r>
              <a:rPr lang="zh-CN" altLang="zh-CN" dirty="0" smtClean="0">
                <a:solidFill>
                  <a:schemeClr val="tx1">
                    <a:lumMod val="75000"/>
                    <a:lumOff val="25000"/>
                  </a:schemeClr>
                </a:solidFill>
                <a:latin typeface="+mn-ea"/>
                <a:ea typeface="+mn-ea"/>
                <a:cs typeface="Times New Roman" panose="02020603050405020304" pitchFamily="18" charset="0"/>
              </a:rPr>
              <a:t>中</a:t>
            </a:r>
            <a:r>
              <a:rPr lang="zh-CN" altLang="zh-CN" dirty="0">
                <a:solidFill>
                  <a:schemeClr val="tx1">
                    <a:lumMod val="75000"/>
                    <a:lumOff val="25000"/>
                  </a:schemeClr>
                </a:solidFill>
                <a:latin typeface="+mn-ea"/>
                <a:ea typeface="+mn-ea"/>
                <a:cs typeface="Times New Roman" panose="02020603050405020304" pitchFamily="18" charset="0"/>
              </a:rPr>
              <a:t>，也可找到一些有效办法为癌症患者及其家庭提供姑息治疗服务。</a:t>
            </a:r>
            <a:endParaRPr lang="zh-CN" altLang="en-US" dirty="0">
              <a:solidFill>
                <a:schemeClr val="tx1">
                  <a:lumMod val="75000"/>
                  <a:lumOff val="25000"/>
                </a:schemeClr>
              </a:solidFill>
              <a:latin typeface="+mn-ea"/>
              <a:ea typeface="+mn-ea"/>
            </a:endParaRPr>
          </a:p>
        </p:txBody>
      </p:sp>
      <p:sp>
        <p:nvSpPr>
          <p:cNvPr id="10" name="文本框 9"/>
          <p:cNvSpPr txBox="1"/>
          <p:nvPr/>
        </p:nvSpPr>
        <p:spPr>
          <a:xfrm>
            <a:off x="335360" y="5224112"/>
            <a:ext cx="2842768" cy="461665"/>
          </a:xfrm>
          <a:prstGeom prst="rect">
            <a:avLst/>
          </a:prstGeom>
          <a:solidFill>
            <a:srgbClr val="0F4D7C"/>
          </a:solidFill>
        </p:spPr>
        <p:txBody>
          <a:bodyPr wrap="square" rtlCol="0">
            <a:spAutoFit/>
          </a:bodyPr>
          <a:lstStyle/>
          <a:p>
            <a:r>
              <a:rPr lang="zh-CN" altLang="en-US" sz="2400" b="1" dirty="0" smtClean="0">
                <a:solidFill>
                  <a:schemeClr val="bg1"/>
                </a:solidFill>
                <a:latin typeface="+mn-ea"/>
                <a:ea typeface="+mn-ea"/>
              </a:rPr>
              <a:t>关键词：</a:t>
            </a:r>
            <a:r>
              <a:rPr lang="en-US" altLang="zh-CN" sz="2400" b="1" dirty="0" smtClean="0">
                <a:solidFill>
                  <a:schemeClr val="bg1"/>
                </a:solidFill>
                <a:latin typeface="+mn-ea"/>
                <a:ea typeface="+mn-ea"/>
              </a:rPr>
              <a:t>90%</a:t>
            </a:r>
            <a:endParaRPr lang="zh-CN" altLang="en-US" sz="2400" b="1" dirty="0">
              <a:solidFill>
                <a:schemeClr val="bg1"/>
              </a:solidFill>
              <a:latin typeface="+mn-ea"/>
              <a:ea typeface="+mn-ea"/>
            </a:endParaRPr>
          </a:p>
        </p:txBody>
      </p:sp>
      <p:cxnSp>
        <p:nvCxnSpPr>
          <p:cNvPr id="12" name="直接连接符 11"/>
          <p:cNvCxnSpPr/>
          <p:nvPr/>
        </p:nvCxnSpPr>
        <p:spPr>
          <a:xfrm>
            <a:off x="3178128" y="2098387"/>
            <a:ext cx="8352928" cy="0"/>
          </a:xfrm>
          <a:prstGeom prst="line">
            <a:avLst/>
          </a:prstGeom>
          <a:ln>
            <a:solidFill>
              <a:srgbClr val="0F4D7C"/>
            </a:solidFill>
            <a:prstDash val="dashDot"/>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178128" y="3203000"/>
            <a:ext cx="8352928" cy="0"/>
          </a:xfrm>
          <a:prstGeom prst="line">
            <a:avLst/>
          </a:prstGeom>
          <a:ln>
            <a:solidFill>
              <a:srgbClr val="0F4D7C"/>
            </a:solidFill>
            <a:prstDash val="dashDot"/>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178128" y="4581164"/>
            <a:ext cx="8352928" cy="0"/>
          </a:xfrm>
          <a:prstGeom prst="line">
            <a:avLst/>
          </a:prstGeom>
          <a:ln>
            <a:solidFill>
              <a:srgbClr val="0F4D7C"/>
            </a:solidFill>
            <a:prstDash val="dashDot"/>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178128" y="5686474"/>
            <a:ext cx="8352928" cy="0"/>
          </a:xfrm>
          <a:prstGeom prst="line">
            <a:avLst/>
          </a:prstGeom>
          <a:ln>
            <a:solidFill>
              <a:srgbClr val="0F4D7C"/>
            </a:solidFill>
            <a:prstDash val="dashDot"/>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35360" y="528662"/>
            <a:ext cx="10905550" cy="769441"/>
          </a:xfrm>
          <a:prstGeom prst="rect">
            <a:avLst/>
          </a:prstGeom>
          <a:solidFill>
            <a:srgbClr val="F69C10"/>
          </a:solidFill>
        </p:spPr>
        <p:txBody>
          <a:bodyPr wrap="none" rtlCol="0">
            <a:spAutoFit/>
          </a:bodyPr>
          <a:lstStyle/>
          <a:p>
            <a:r>
              <a:rPr lang="zh-CN" altLang="en-US" sz="4400" b="1" dirty="0" smtClean="0">
                <a:solidFill>
                  <a:schemeClr val="bg1"/>
                </a:solidFill>
                <a:latin typeface="+mn-ea"/>
                <a:ea typeface="+mn-ea"/>
              </a:rPr>
              <a:t>抗癌路上，了解抗癌知识，方可百战百胜！</a:t>
            </a:r>
            <a:endParaRPr lang="zh-CN" altLang="en-US" sz="4400" b="1" dirty="0">
              <a:solidFill>
                <a:schemeClr val="bg1"/>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r="658" b="4137"/>
          <a:stretch>
            <a:fillRect/>
          </a:stretch>
        </p:blipFill>
        <p:spPr>
          <a:xfrm>
            <a:off x="911425" y="29534"/>
            <a:ext cx="10513168" cy="6674512"/>
          </a:xfrm>
          <a:prstGeom prst="rect">
            <a:avLst/>
          </a:prstGeom>
        </p:spPr>
      </p:pic>
      <p:sp>
        <p:nvSpPr>
          <p:cNvPr id="3" name="文本框 2"/>
          <p:cNvSpPr txBox="1"/>
          <p:nvPr/>
        </p:nvSpPr>
        <p:spPr>
          <a:xfrm>
            <a:off x="2972263" y="332656"/>
            <a:ext cx="6391493" cy="769441"/>
          </a:xfrm>
          <a:prstGeom prst="rect">
            <a:avLst/>
          </a:prstGeom>
          <a:noFill/>
        </p:spPr>
        <p:txBody>
          <a:bodyPr wrap="none" rtlCol="0">
            <a:spAutoFit/>
          </a:bodyPr>
          <a:lstStyle/>
          <a:p>
            <a:pPr algn="ctr"/>
            <a:r>
              <a:rPr lang="zh-CN" altLang="en-US" sz="4400" b="1" dirty="0" smtClean="0">
                <a:solidFill>
                  <a:srgbClr val="0F4D7C"/>
                </a:solidFill>
                <a:latin typeface="+mn-ea"/>
                <a:ea typeface="+mn-ea"/>
              </a:rPr>
              <a:t>癌症，并不在你我之上。</a:t>
            </a:r>
            <a:endParaRPr lang="zh-CN" altLang="en-US" sz="4400" b="1" dirty="0">
              <a:solidFill>
                <a:srgbClr val="0F4D7C"/>
              </a:solidFill>
              <a:latin typeface="+mn-ea"/>
              <a:ea typeface="+mn-ea"/>
            </a:endParaRPr>
          </a:p>
        </p:txBody>
      </p:sp>
      <p:sp>
        <p:nvSpPr>
          <p:cNvPr id="4" name="文本框 3"/>
          <p:cNvSpPr txBox="1"/>
          <p:nvPr/>
        </p:nvSpPr>
        <p:spPr>
          <a:xfrm rot="1346755">
            <a:off x="1249877" y="1812924"/>
            <a:ext cx="2236510" cy="707886"/>
          </a:xfrm>
          <a:prstGeom prst="rect">
            <a:avLst/>
          </a:prstGeom>
          <a:noFill/>
        </p:spPr>
        <p:txBody>
          <a:bodyPr wrap="none" rtlCol="0">
            <a:spAutoFit/>
          </a:bodyPr>
          <a:lstStyle/>
          <a:p>
            <a:r>
              <a:rPr lang="zh-CN" altLang="en-US" sz="4000" b="1" dirty="0" smtClean="0">
                <a:solidFill>
                  <a:schemeClr val="tx1">
                    <a:lumMod val="75000"/>
                    <a:lumOff val="25000"/>
                  </a:schemeClr>
                </a:solidFill>
                <a:latin typeface="+mn-ea"/>
                <a:ea typeface="+mn-ea"/>
              </a:rPr>
              <a:t>谈癌色变</a:t>
            </a:r>
            <a:endParaRPr lang="zh-CN" altLang="en-US" sz="4000" b="1" dirty="0">
              <a:solidFill>
                <a:schemeClr val="tx1">
                  <a:lumMod val="75000"/>
                  <a:lumOff val="25000"/>
                </a:schemeClr>
              </a:solidFill>
              <a:latin typeface="+mn-ea"/>
              <a:ea typeface="+mn-ea"/>
            </a:endParaRPr>
          </a:p>
        </p:txBody>
      </p:sp>
      <p:sp>
        <p:nvSpPr>
          <p:cNvPr id="6" name="文本框 5"/>
          <p:cNvSpPr txBox="1"/>
          <p:nvPr/>
        </p:nvSpPr>
        <p:spPr>
          <a:xfrm rot="20491711">
            <a:off x="8738709" y="1890275"/>
            <a:ext cx="2236510" cy="707886"/>
          </a:xfrm>
          <a:prstGeom prst="rect">
            <a:avLst/>
          </a:prstGeom>
          <a:noFill/>
        </p:spPr>
        <p:txBody>
          <a:bodyPr wrap="none" rtlCol="0">
            <a:spAutoFit/>
          </a:bodyPr>
          <a:lstStyle/>
          <a:p>
            <a:r>
              <a:rPr lang="zh-CN" altLang="en-US" sz="4000" b="1" dirty="0" smtClean="0">
                <a:solidFill>
                  <a:schemeClr val="tx1">
                    <a:lumMod val="75000"/>
                    <a:lumOff val="25000"/>
                  </a:schemeClr>
                </a:solidFill>
                <a:latin typeface="+mn-ea"/>
                <a:ea typeface="+mn-ea"/>
              </a:rPr>
              <a:t>辩证看待</a:t>
            </a:r>
            <a:endParaRPr lang="zh-CN" altLang="en-US" sz="4000" b="1" dirty="0">
              <a:solidFill>
                <a:schemeClr val="tx1">
                  <a:lumMod val="75000"/>
                  <a:lumOff val="25000"/>
                </a:schemeClr>
              </a:solidFill>
              <a:latin typeface="+mn-ea"/>
              <a:ea typeface="+mn-ea"/>
            </a:endParaRPr>
          </a:p>
        </p:txBody>
      </p:sp>
      <p:pic>
        <p:nvPicPr>
          <p:cNvPr id="5122" name="Picture 2" descr="http://www.51wendang.com/pic/fb44f76ea966ae74b5598bdf/1-810-jpg_6-1080-0-0-1080.jpg"/>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4399" t="63168" r="17401" b="21898"/>
          <a:stretch>
            <a:fillRect/>
          </a:stretch>
        </p:blipFill>
        <p:spPr bwMode="auto">
          <a:xfrm>
            <a:off x="8436260" y="2780928"/>
            <a:ext cx="3276364" cy="20162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51wendang.com/pic/fb44f76ea966ae74b5598bdf/1-810-jpg_6-1080-0-0-1080.jpg"/>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9200" t="76803" r="36400" b="4500"/>
          <a:stretch>
            <a:fillRect/>
          </a:stretch>
        </p:blipFill>
        <p:spPr bwMode="auto">
          <a:xfrm>
            <a:off x="1199456" y="2757682"/>
            <a:ext cx="2016532" cy="19635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timgsa.baidu.com/timg?image&amp;quality=80&amp;size=b9999_10000&amp;sec=1486037820242&amp;di=647d0dd2f5ab5ac52ccf5e1648047796&amp;imgtype=0&amp;src=http%3A%2F%2Fimg1.gtimg.com%2Fsh%2Fpics%2Fhv1%2F238%2F188%2F1906%2F123985828.jpg"/>
          <p:cNvPicPr>
            <a:picLocks noChangeAspect="1" noChangeArrowheads="1"/>
          </p:cNvPicPr>
          <p:nvPr/>
        </p:nvPicPr>
        <p:blipFill rotWithShape="1">
          <a:blip r:embed="rId1">
            <a:extLst>
              <a:ext uri="{28A0092B-C50C-407E-A947-70E740481C1C}">
                <a14:useLocalDpi xmlns:a14="http://schemas.microsoft.com/office/drawing/2010/main" val="0"/>
              </a:ext>
            </a:extLst>
          </a:blip>
          <a:srcRect l="7722" r="7347"/>
          <a:stretch>
            <a:fillRect/>
          </a:stretch>
        </p:blipFill>
        <p:spPr bwMode="auto">
          <a:xfrm>
            <a:off x="263352" y="1868905"/>
            <a:ext cx="5271353" cy="3992909"/>
          </a:xfrm>
          <a:prstGeom prst="rect">
            <a:avLst/>
          </a:prstGeom>
          <a:noFill/>
          <a:ln>
            <a:solidFill>
              <a:srgbClr val="0F4D7C"/>
            </a:solidFill>
          </a:ln>
          <a:extLst>
            <a:ext uri="{909E8E84-426E-40DD-AFC4-6F175D3DCCD1}">
              <a14:hiddenFill xmlns:a14="http://schemas.microsoft.com/office/drawing/2010/main">
                <a:solidFill>
                  <a:srgbClr val="FFFFFF"/>
                </a:solidFill>
              </a14:hiddenFill>
            </a:ext>
          </a:extLst>
        </p:spPr>
      </p:pic>
      <p:sp>
        <p:nvSpPr>
          <p:cNvPr id="2" name="矩形 1"/>
          <p:cNvSpPr/>
          <p:nvPr/>
        </p:nvSpPr>
        <p:spPr>
          <a:xfrm>
            <a:off x="5621558" y="1940913"/>
            <a:ext cx="2448000" cy="180000"/>
          </a:xfrm>
          <a:prstGeom prst="rect">
            <a:avLst/>
          </a:prstGeom>
          <a:solidFill>
            <a:srgbClr val="0F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616788" y="2262042"/>
            <a:ext cx="4108817" cy="369332"/>
          </a:xfrm>
          <a:prstGeom prst="rect">
            <a:avLst/>
          </a:prstGeom>
          <a:noFill/>
        </p:spPr>
        <p:txBody>
          <a:bodyPr wrap="none" rtlCol="0">
            <a:spAutoFit/>
          </a:bodyPr>
          <a:lstStyle/>
          <a:p>
            <a:pPr algn="r"/>
            <a:r>
              <a:rPr lang="zh-CN" altLang="zh-CN" dirty="0">
                <a:solidFill>
                  <a:schemeClr val="tx1">
                    <a:lumMod val="75000"/>
                    <a:lumOff val="25000"/>
                  </a:schemeClr>
                </a:solidFill>
                <a:latin typeface="+mn-ea"/>
                <a:ea typeface="+mn-ea"/>
              </a:rPr>
              <a:t>癌症来袭时，心理恐惧比病痛更折磨人</a:t>
            </a:r>
            <a:endParaRPr lang="zh-CN" altLang="en-US" dirty="0">
              <a:solidFill>
                <a:schemeClr val="tx1">
                  <a:lumMod val="75000"/>
                  <a:lumOff val="25000"/>
                </a:schemeClr>
              </a:solidFill>
              <a:latin typeface="+mn-ea"/>
              <a:ea typeface="+mn-ea"/>
            </a:endParaRPr>
          </a:p>
        </p:txBody>
      </p:sp>
      <p:sp>
        <p:nvSpPr>
          <p:cNvPr id="6" name="矩形 5"/>
          <p:cNvSpPr/>
          <p:nvPr/>
        </p:nvSpPr>
        <p:spPr>
          <a:xfrm>
            <a:off x="5621558" y="3183741"/>
            <a:ext cx="2412000" cy="180000"/>
          </a:xfrm>
          <a:prstGeom prst="rect">
            <a:avLst/>
          </a:prstGeom>
          <a:solidFill>
            <a:srgbClr val="0F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770129" y="3486178"/>
            <a:ext cx="5955476" cy="369332"/>
          </a:xfrm>
          <a:prstGeom prst="rect">
            <a:avLst/>
          </a:prstGeom>
          <a:noFill/>
        </p:spPr>
        <p:txBody>
          <a:bodyPr wrap="none" rtlCol="0">
            <a:spAutoFit/>
          </a:bodyPr>
          <a:lstStyle/>
          <a:p>
            <a:pPr algn="r"/>
            <a:r>
              <a:rPr lang="zh-CN" altLang="zh-CN" dirty="0">
                <a:solidFill>
                  <a:schemeClr val="tx1">
                    <a:lumMod val="75000"/>
                    <a:lumOff val="25000"/>
                  </a:schemeClr>
                </a:solidFill>
                <a:latin typeface="+mn-ea"/>
                <a:ea typeface="+mn-ea"/>
              </a:rPr>
              <a:t>克服恐惧心理是可以延长患者的生命，甚至可以战胜癌症</a:t>
            </a:r>
            <a:endParaRPr lang="zh-CN" altLang="en-US" dirty="0">
              <a:solidFill>
                <a:schemeClr val="tx1">
                  <a:lumMod val="75000"/>
                  <a:lumOff val="25000"/>
                </a:schemeClr>
              </a:solidFill>
              <a:latin typeface="+mn-ea"/>
              <a:ea typeface="+mn-ea"/>
            </a:endParaRPr>
          </a:p>
        </p:txBody>
      </p:sp>
      <p:sp>
        <p:nvSpPr>
          <p:cNvPr id="8" name="矩形 7"/>
          <p:cNvSpPr/>
          <p:nvPr/>
        </p:nvSpPr>
        <p:spPr>
          <a:xfrm>
            <a:off x="5621558" y="4426569"/>
            <a:ext cx="2664000" cy="180000"/>
          </a:xfrm>
          <a:prstGeom prst="rect">
            <a:avLst/>
          </a:prstGeom>
          <a:solidFill>
            <a:srgbClr val="0F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616788" y="4773030"/>
            <a:ext cx="4108817" cy="369332"/>
          </a:xfrm>
          <a:prstGeom prst="rect">
            <a:avLst/>
          </a:prstGeom>
          <a:noFill/>
        </p:spPr>
        <p:txBody>
          <a:bodyPr wrap="none" rtlCol="0">
            <a:spAutoFit/>
          </a:bodyPr>
          <a:lstStyle/>
          <a:p>
            <a:pPr algn="r"/>
            <a:r>
              <a:rPr lang="zh-CN" altLang="en-US" dirty="0">
                <a:solidFill>
                  <a:schemeClr val="tx1">
                    <a:lumMod val="75000"/>
                    <a:lumOff val="25000"/>
                  </a:schemeClr>
                </a:solidFill>
                <a:latin typeface="+mn-ea"/>
                <a:ea typeface="+mn-ea"/>
              </a:rPr>
              <a:t>如果患上癌症应该积极面对，优质生活</a:t>
            </a:r>
            <a:endParaRPr lang="zh-CN" altLang="en-US" dirty="0">
              <a:solidFill>
                <a:schemeClr val="tx1">
                  <a:lumMod val="75000"/>
                  <a:lumOff val="25000"/>
                </a:schemeClr>
              </a:solidFill>
              <a:latin typeface="+mn-ea"/>
              <a:ea typeface="+mn-ea"/>
            </a:endParaRPr>
          </a:p>
        </p:txBody>
      </p:sp>
      <p:sp>
        <p:nvSpPr>
          <p:cNvPr id="4" name="文本框 3"/>
          <p:cNvSpPr txBox="1"/>
          <p:nvPr/>
        </p:nvSpPr>
        <p:spPr>
          <a:xfrm rot="20498444">
            <a:off x="8164645" y="1484185"/>
            <a:ext cx="1035861" cy="769441"/>
          </a:xfrm>
          <a:prstGeom prst="rect">
            <a:avLst/>
          </a:prstGeom>
          <a:noFill/>
        </p:spPr>
        <p:txBody>
          <a:bodyPr wrap="none" rtlCol="0">
            <a:spAutoFit/>
          </a:bodyPr>
          <a:lstStyle/>
          <a:p>
            <a:r>
              <a:rPr lang="en-US" altLang="zh-CN" sz="4400" b="1" dirty="0" smtClean="0">
                <a:solidFill>
                  <a:srgbClr val="F69C10"/>
                </a:solidFill>
              </a:rPr>
              <a:t>68%</a:t>
            </a:r>
            <a:endParaRPr lang="zh-CN" altLang="en-US" sz="4400" b="1" dirty="0">
              <a:solidFill>
                <a:srgbClr val="F69C10"/>
              </a:solidFill>
            </a:endParaRPr>
          </a:p>
        </p:txBody>
      </p:sp>
      <p:sp>
        <p:nvSpPr>
          <p:cNvPr id="11" name="文本框 10"/>
          <p:cNvSpPr txBox="1"/>
          <p:nvPr/>
        </p:nvSpPr>
        <p:spPr>
          <a:xfrm rot="20498444">
            <a:off x="8164372" y="2751264"/>
            <a:ext cx="1035861" cy="769441"/>
          </a:xfrm>
          <a:prstGeom prst="rect">
            <a:avLst/>
          </a:prstGeom>
          <a:noFill/>
        </p:spPr>
        <p:txBody>
          <a:bodyPr wrap="none" rtlCol="0">
            <a:spAutoFit/>
          </a:bodyPr>
          <a:lstStyle/>
          <a:p>
            <a:r>
              <a:rPr lang="en-US" altLang="zh-CN" sz="4400" b="1" dirty="0" smtClean="0">
                <a:solidFill>
                  <a:srgbClr val="F69C10"/>
                </a:solidFill>
              </a:rPr>
              <a:t>67%</a:t>
            </a:r>
            <a:endParaRPr lang="zh-CN" altLang="en-US" sz="4400" b="1" dirty="0">
              <a:solidFill>
                <a:srgbClr val="F69C10"/>
              </a:solidFill>
            </a:endParaRPr>
          </a:p>
        </p:txBody>
      </p:sp>
      <p:sp>
        <p:nvSpPr>
          <p:cNvPr id="12" name="文本框 11"/>
          <p:cNvSpPr txBox="1"/>
          <p:nvPr/>
        </p:nvSpPr>
        <p:spPr>
          <a:xfrm rot="20498444">
            <a:off x="8524685" y="4046758"/>
            <a:ext cx="1035861" cy="769441"/>
          </a:xfrm>
          <a:prstGeom prst="rect">
            <a:avLst/>
          </a:prstGeom>
          <a:noFill/>
        </p:spPr>
        <p:txBody>
          <a:bodyPr wrap="none" rtlCol="0">
            <a:spAutoFit/>
          </a:bodyPr>
          <a:lstStyle/>
          <a:p>
            <a:r>
              <a:rPr lang="en-US" altLang="zh-CN" sz="4400" b="1" dirty="0" smtClean="0">
                <a:solidFill>
                  <a:srgbClr val="F69C10"/>
                </a:solidFill>
              </a:rPr>
              <a:t>74%</a:t>
            </a:r>
            <a:endParaRPr lang="zh-CN" altLang="en-US" sz="4400" b="1" dirty="0">
              <a:solidFill>
                <a:srgbClr val="F69C10"/>
              </a:solidFill>
            </a:endParaRPr>
          </a:p>
        </p:txBody>
      </p:sp>
      <p:sp>
        <p:nvSpPr>
          <p:cNvPr id="5" name="文本框 4"/>
          <p:cNvSpPr txBox="1"/>
          <p:nvPr/>
        </p:nvSpPr>
        <p:spPr>
          <a:xfrm>
            <a:off x="5575833" y="5569495"/>
            <a:ext cx="6344067" cy="307777"/>
          </a:xfrm>
          <a:prstGeom prst="rect">
            <a:avLst/>
          </a:prstGeom>
          <a:noFill/>
        </p:spPr>
        <p:txBody>
          <a:bodyPr wrap="square" rtlCol="0">
            <a:spAutoFit/>
          </a:bodyPr>
          <a:lstStyle/>
          <a:p>
            <a:r>
              <a:rPr lang="zh-CN" altLang="en-US" sz="1400" dirty="0" smtClean="0">
                <a:solidFill>
                  <a:schemeClr val="tx1">
                    <a:lumMod val="65000"/>
                    <a:lumOff val="35000"/>
                  </a:schemeClr>
                </a:solidFill>
                <a:latin typeface="+mn-ea"/>
                <a:ea typeface="+mn-ea"/>
              </a:rPr>
              <a:t>数据来源：</a:t>
            </a:r>
            <a:r>
              <a:rPr lang="zh-CN" altLang="zh-CN" sz="1400" dirty="0" smtClean="0">
                <a:solidFill>
                  <a:schemeClr val="tx1">
                    <a:lumMod val="65000"/>
                    <a:lumOff val="35000"/>
                  </a:schemeClr>
                </a:solidFill>
                <a:latin typeface="+mn-ea"/>
                <a:ea typeface="+mn-ea"/>
              </a:rPr>
              <a:t>凤凰健康</a:t>
            </a:r>
            <a:r>
              <a:rPr lang="en-US" altLang="zh-CN" sz="1400" dirty="0" smtClean="0">
                <a:solidFill>
                  <a:schemeClr val="tx1">
                    <a:lumMod val="65000"/>
                    <a:lumOff val="35000"/>
                  </a:schemeClr>
                </a:solidFill>
                <a:latin typeface="+mn-ea"/>
                <a:ea typeface="+mn-ea"/>
              </a:rPr>
              <a:t>《</a:t>
            </a:r>
            <a:r>
              <a:rPr lang="zh-CN" altLang="zh-CN" sz="1400" dirty="0">
                <a:solidFill>
                  <a:schemeClr val="tx1">
                    <a:lumMod val="65000"/>
                    <a:lumOff val="35000"/>
                  </a:schemeClr>
                </a:solidFill>
                <a:latin typeface="+mn-ea"/>
                <a:ea typeface="+mn-ea"/>
              </a:rPr>
              <a:t>肿瘤君来袭，心里过不去的坎儿怎么破</a:t>
            </a:r>
            <a:r>
              <a:rPr lang="zh-CN" altLang="zh-CN" sz="1400" dirty="0" smtClean="0">
                <a:solidFill>
                  <a:schemeClr val="tx1">
                    <a:lumMod val="65000"/>
                    <a:lumOff val="35000"/>
                  </a:schemeClr>
                </a:solidFill>
                <a:latin typeface="+mn-ea"/>
                <a:ea typeface="+mn-ea"/>
              </a:rPr>
              <a:t>？</a:t>
            </a:r>
            <a:r>
              <a:rPr lang="en-US" altLang="zh-CN" sz="1400" dirty="0" smtClean="0">
                <a:solidFill>
                  <a:schemeClr val="tx1">
                    <a:lumMod val="65000"/>
                    <a:lumOff val="35000"/>
                  </a:schemeClr>
                </a:solidFill>
                <a:latin typeface="+mn-ea"/>
                <a:ea typeface="+mn-ea"/>
              </a:rPr>
              <a:t>》2016</a:t>
            </a:r>
            <a:r>
              <a:rPr lang="zh-CN" altLang="en-US" sz="1400" dirty="0" smtClean="0">
                <a:solidFill>
                  <a:schemeClr val="tx1">
                    <a:lumMod val="65000"/>
                    <a:lumOff val="35000"/>
                  </a:schemeClr>
                </a:solidFill>
                <a:latin typeface="+mn-ea"/>
                <a:ea typeface="+mn-ea"/>
              </a:rPr>
              <a:t>年</a:t>
            </a:r>
            <a:r>
              <a:rPr lang="en-US" altLang="zh-CN" sz="1400" dirty="0" smtClean="0">
                <a:solidFill>
                  <a:schemeClr val="tx1">
                    <a:lumMod val="65000"/>
                    <a:lumOff val="35000"/>
                  </a:schemeClr>
                </a:solidFill>
                <a:latin typeface="+mn-ea"/>
                <a:ea typeface="+mn-ea"/>
              </a:rPr>
              <a:t>4</a:t>
            </a:r>
            <a:r>
              <a:rPr lang="zh-CN" altLang="en-US" sz="1400" dirty="0" smtClean="0">
                <a:solidFill>
                  <a:schemeClr val="tx1">
                    <a:lumMod val="65000"/>
                    <a:lumOff val="35000"/>
                  </a:schemeClr>
                </a:solidFill>
                <a:latin typeface="+mn-ea"/>
                <a:ea typeface="+mn-ea"/>
              </a:rPr>
              <a:t>月</a:t>
            </a:r>
            <a:endParaRPr lang="zh-CN" altLang="en-US" sz="1400" dirty="0">
              <a:solidFill>
                <a:schemeClr val="tx1">
                  <a:lumMod val="65000"/>
                  <a:lumOff val="35000"/>
                </a:schemeClr>
              </a:solidFill>
              <a:latin typeface="+mn-ea"/>
              <a:ea typeface="+mn-ea"/>
            </a:endParaRPr>
          </a:p>
        </p:txBody>
      </p:sp>
      <p:sp>
        <p:nvSpPr>
          <p:cNvPr id="10" name="文本框 9"/>
          <p:cNvSpPr txBox="1"/>
          <p:nvPr/>
        </p:nvSpPr>
        <p:spPr>
          <a:xfrm>
            <a:off x="263352" y="528405"/>
            <a:ext cx="6955750" cy="769441"/>
          </a:xfrm>
          <a:prstGeom prst="rect">
            <a:avLst/>
          </a:prstGeom>
          <a:solidFill>
            <a:srgbClr val="F69C10"/>
          </a:solidFill>
        </p:spPr>
        <p:txBody>
          <a:bodyPr wrap="none" rtlCol="0">
            <a:spAutoFit/>
          </a:bodyPr>
          <a:lstStyle/>
          <a:p>
            <a:r>
              <a:rPr lang="zh-CN" altLang="en-US" sz="4400" b="1" dirty="0" smtClean="0">
                <a:solidFill>
                  <a:schemeClr val="bg1"/>
                </a:solidFill>
                <a:latin typeface="+mn-ea"/>
                <a:ea typeface="+mn-ea"/>
              </a:rPr>
              <a:t>我能！我们能！战胜癌症！</a:t>
            </a:r>
            <a:endParaRPr lang="zh-CN" altLang="en-US" sz="4400" b="1" dirty="0">
              <a:solidFill>
                <a:schemeClr val="bg1"/>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mg.mp.itc.cn/upload/20160410/783e4777fd624c7fa79ed90a295a6b08_th.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80176" y="404664"/>
            <a:ext cx="4172331"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623392" y="2636912"/>
            <a:ext cx="9001000" cy="1846659"/>
          </a:xfrm>
          <a:prstGeom prst="rect">
            <a:avLst/>
          </a:prstGeom>
          <a:noFill/>
        </p:spPr>
        <p:txBody>
          <a:bodyPr wrap="square" rtlCol="0">
            <a:spAutoFit/>
          </a:bodyPr>
          <a:lstStyle/>
          <a:p>
            <a:pPr>
              <a:lnSpc>
                <a:spcPct val="150000"/>
              </a:lnSpc>
            </a:pPr>
            <a:r>
              <a:rPr lang="zh-CN" altLang="en-US" sz="2800" dirty="0">
                <a:latin typeface="+mn-ea"/>
                <a:ea typeface="+mn-ea"/>
              </a:rPr>
              <a:t>肿瘤君击垮的是你的身体还是心理防线</a:t>
            </a:r>
            <a:r>
              <a:rPr lang="zh-CN" altLang="en-US" sz="2800" dirty="0" smtClean="0">
                <a:latin typeface="+mn-ea"/>
                <a:ea typeface="+mn-ea"/>
              </a:rPr>
              <a:t>？</a:t>
            </a:r>
            <a:endParaRPr lang="en-US" altLang="zh-CN" sz="2800" dirty="0" smtClean="0">
              <a:latin typeface="+mn-ea"/>
              <a:ea typeface="+mn-ea"/>
            </a:endParaRPr>
          </a:p>
          <a:p>
            <a:pPr algn="r">
              <a:lnSpc>
                <a:spcPct val="150000"/>
              </a:lnSpc>
            </a:pPr>
            <a:r>
              <a:rPr lang="en-US" altLang="zh-CN" sz="4800" b="1" dirty="0" smtClean="0">
                <a:latin typeface="+mn-ea"/>
                <a:ea typeface="+mn-ea"/>
              </a:rPr>
              <a:t>——</a:t>
            </a:r>
            <a:r>
              <a:rPr lang="zh-CN" altLang="en-US" sz="4800" b="1" dirty="0" smtClean="0">
                <a:latin typeface="+mn-ea"/>
                <a:ea typeface="+mn-ea"/>
              </a:rPr>
              <a:t>抗癌是一场心理战！</a:t>
            </a:r>
            <a:endParaRPr lang="zh-CN" altLang="en-US" sz="4800" b="1" dirty="0">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079874" y="0"/>
            <a:ext cx="8112125" cy="6858000"/>
          </a:xfrm>
          <a:prstGeom prst="rect">
            <a:avLst/>
          </a:prstGeom>
          <a:solidFill>
            <a:srgbClr val="0F4D7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n-ea"/>
            </a:endParaRPr>
          </a:p>
        </p:txBody>
      </p:sp>
      <p:sp>
        <p:nvSpPr>
          <p:cNvPr id="29" name="任意多边形 28"/>
          <p:cNvSpPr/>
          <p:nvPr/>
        </p:nvSpPr>
        <p:spPr>
          <a:xfrm>
            <a:off x="5245100" y="762000"/>
            <a:ext cx="7150100" cy="5334000"/>
          </a:xfrm>
          <a:custGeom>
            <a:avLst/>
            <a:gdLst>
              <a:gd name="connsiteX0" fmla="*/ 0 w 7150100"/>
              <a:gd name="connsiteY0" fmla="*/ 965200 h 5334000"/>
              <a:gd name="connsiteX1" fmla="*/ 0 w 7150100"/>
              <a:gd name="connsiteY1" fmla="*/ 0 h 5334000"/>
              <a:gd name="connsiteX2" fmla="*/ 1536700 w 7150100"/>
              <a:gd name="connsiteY2" fmla="*/ 0 h 5334000"/>
              <a:gd name="connsiteX3" fmla="*/ 1536700 w 7150100"/>
              <a:gd name="connsiteY3" fmla="*/ 5334000 h 5334000"/>
              <a:gd name="connsiteX4" fmla="*/ 7150100 w 7150100"/>
              <a:gd name="connsiteY4" fmla="*/ 5334000 h 5334000"/>
              <a:gd name="connsiteX0-1" fmla="*/ 0 w 7150100"/>
              <a:gd name="connsiteY0-2" fmla="*/ 536135 h 5334000"/>
              <a:gd name="connsiteX1-3" fmla="*/ 0 w 7150100"/>
              <a:gd name="connsiteY1-4" fmla="*/ 0 h 5334000"/>
              <a:gd name="connsiteX2-5" fmla="*/ 1536700 w 7150100"/>
              <a:gd name="connsiteY2-6" fmla="*/ 0 h 5334000"/>
              <a:gd name="connsiteX3-7" fmla="*/ 1536700 w 7150100"/>
              <a:gd name="connsiteY3-8" fmla="*/ 5334000 h 5334000"/>
              <a:gd name="connsiteX4-9" fmla="*/ 7150100 w 7150100"/>
              <a:gd name="connsiteY4-10" fmla="*/ 5334000 h 5334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150100" h="5334000">
                <a:moveTo>
                  <a:pt x="0" y="536135"/>
                </a:moveTo>
                <a:lnTo>
                  <a:pt x="0" y="0"/>
                </a:lnTo>
                <a:lnTo>
                  <a:pt x="1536700" y="0"/>
                </a:lnTo>
                <a:lnTo>
                  <a:pt x="1536700" y="5334000"/>
                </a:lnTo>
                <a:lnTo>
                  <a:pt x="7150100" y="5334000"/>
                </a:ln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 name="椭圆 5"/>
          <p:cNvSpPr/>
          <p:nvPr/>
        </p:nvSpPr>
        <p:spPr>
          <a:xfrm>
            <a:off x="2593975" y="692696"/>
            <a:ext cx="2971800" cy="2971800"/>
          </a:xfrm>
          <a:prstGeom prst="ellipse">
            <a:avLst/>
          </a:prstGeom>
          <a:noFill/>
          <a:ln w="190500">
            <a:solidFill>
              <a:srgbClr val="F69C1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9" name="文本框 8"/>
          <p:cNvSpPr txBox="1"/>
          <p:nvPr/>
        </p:nvSpPr>
        <p:spPr>
          <a:xfrm>
            <a:off x="2912628" y="1984087"/>
            <a:ext cx="2152128" cy="584775"/>
          </a:xfrm>
          <a:prstGeom prst="rect">
            <a:avLst/>
          </a:prstGeom>
          <a:noFill/>
        </p:spPr>
        <p:txBody>
          <a:bodyPr wrap="none" rtlCol="0">
            <a:spAutoFit/>
          </a:bodyPr>
          <a:lstStyle/>
          <a:p>
            <a:r>
              <a:rPr lang="en-US" altLang="zh-CN" sz="3200" dirty="0" smtClean="0">
                <a:solidFill>
                  <a:schemeClr val="accent4">
                    <a:lumMod val="50000"/>
                  </a:schemeClr>
                </a:solidFill>
                <a:latin typeface="+mn-ea"/>
                <a:ea typeface="+mn-ea"/>
              </a:rPr>
              <a:t>CONTENT</a:t>
            </a:r>
            <a:endParaRPr lang="zh-CN" altLang="en-US" sz="3200" dirty="0">
              <a:solidFill>
                <a:schemeClr val="accent4">
                  <a:lumMod val="50000"/>
                </a:schemeClr>
              </a:solidFill>
              <a:latin typeface="+mn-ea"/>
              <a:ea typeface="+mn-ea"/>
            </a:endParaRPr>
          </a:p>
        </p:txBody>
      </p:sp>
      <p:grpSp>
        <p:nvGrpSpPr>
          <p:cNvPr id="12" name="组合 11"/>
          <p:cNvGrpSpPr/>
          <p:nvPr/>
        </p:nvGrpSpPr>
        <p:grpSpPr>
          <a:xfrm>
            <a:off x="6510192" y="1399790"/>
            <a:ext cx="597188" cy="597188"/>
            <a:chOff x="7051674" y="457200"/>
            <a:chExt cx="2971800" cy="2971800"/>
          </a:xfrm>
        </p:grpSpPr>
        <p:sp>
          <p:nvSpPr>
            <p:cNvPr id="10" name="椭圆 9"/>
            <p:cNvSpPr/>
            <p:nvPr/>
          </p:nvSpPr>
          <p:spPr>
            <a:xfrm>
              <a:off x="7051674" y="457200"/>
              <a:ext cx="2971800" cy="2971800"/>
            </a:xfrm>
            <a:prstGeom prst="ellipse">
              <a:avLst/>
            </a:prstGeom>
            <a:solidFill>
              <a:srgbClr val="F69C10"/>
            </a:solidFill>
            <a:ln w="190500">
              <a:solidFill>
                <a:schemeClr val="accent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1" name="椭圆 10"/>
            <p:cNvSpPr/>
            <p:nvPr/>
          </p:nvSpPr>
          <p:spPr>
            <a:xfrm>
              <a:off x="7294562" y="700087"/>
              <a:ext cx="2486026" cy="2486026"/>
            </a:xfrm>
            <a:prstGeom prst="ellipse">
              <a:avLst/>
            </a:prstGeom>
            <a:solidFill>
              <a:srgbClr val="F69C1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lumMod val="95000"/>
                    </a:schemeClr>
                  </a:solidFill>
                  <a:latin typeface="+mn-ea"/>
                </a:rPr>
                <a:t>1</a:t>
              </a:r>
              <a:endParaRPr lang="zh-CN" altLang="en-US" dirty="0">
                <a:solidFill>
                  <a:schemeClr val="bg1">
                    <a:lumMod val="95000"/>
                  </a:schemeClr>
                </a:solidFill>
                <a:latin typeface="+mn-ea"/>
              </a:endParaRPr>
            </a:p>
          </p:txBody>
        </p:sp>
      </p:grpSp>
      <p:grpSp>
        <p:nvGrpSpPr>
          <p:cNvPr id="13" name="组合 12"/>
          <p:cNvGrpSpPr/>
          <p:nvPr/>
        </p:nvGrpSpPr>
        <p:grpSpPr>
          <a:xfrm>
            <a:off x="6510192" y="2522201"/>
            <a:ext cx="597188" cy="597188"/>
            <a:chOff x="7051669" y="457200"/>
            <a:chExt cx="2971798" cy="2971800"/>
          </a:xfrm>
        </p:grpSpPr>
        <p:sp>
          <p:nvSpPr>
            <p:cNvPr id="14" name="椭圆 13"/>
            <p:cNvSpPr/>
            <p:nvPr/>
          </p:nvSpPr>
          <p:spPr>
            <a:xfrm>
              <a:off x="7051669" y="457200"/>
              <a:ext cx="2971798" cy="2971800"/>
            </a:xfrm>
            <a:prstGeom prst="ellipse">
              <a:avLst/>
            </a:prstGeom>
            <a:noFill/>
            <a:ln w="190500">
              <a:solidFill>
                <a:schemeClr val="accent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5" name="椭圆 14"/>
            <p:cNvSpPr/>
            <p:nvPr/>
          </p:nvSpPr>
          <p:spPr>
            <a:xfrm>
              <a:off x="7294562" y="700087"/>
              <a:ext cx="2486026" cy="2486026"/>
            </a:xfrm>
            <a:prstGeom prst="ellipse">
              <a:avLst/>
            </a:prstGeom>
            <a:solidFill>
              <a:srgbClr val="F69C1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lumMod val="95000"/>
                    </a:schemeClr>
                  </a:solidFill>
                  <a:latin typeface="+mn-ea"/>
                </a:rPr>
                <a:t>2</a:t>
              </a:r>
              <a:endParaRPr lang="zh-CN" altLang="en-US" dirty="0">
                <a:solidFill>
                  <a:schemeClr val="bg1">
                    <a:lumMod val="95000"/>
                  </a:schemeClr>
                </a:solidFill>
                <a:latin typeface="+mn-ea"/>
              </a:endParaRPr>
            </a:p>
          </p:txBody>
        </p:sp>
      </p:grpSp>
      <p:grpSp>
        <p:nvGrpSpPr>
          <p:cNvPr id="16" name="组合 15"/>
          <p:cNvGrpSpPr/>
          <p:nvPr/>
        </p:nvGrpSpPr>
        <p:grpSpPr>
          <a:xfrm>
            <a:off x="6510192" y="3644612"/>
            <a:ext cx="597188" cy="597188"/>
            <a:chOff x="7051669" y="457200"/>
            <a:chExt cx="2971798" cy="2971800"/>
          </a:xfrm>
        </p:grpSpPr>
        <p:sp>
          <p:nvSpPr>
            <p:cNvPr id="17" name="椭圆 16"/>
            <p:cNvSpPr/>
            <p:nvPr/>
          </p:nvSpPr>
          <p:spPr>
            <a:xfrm>
              <a:off x="7051669" y="457200"/>
              <a:ext cx="2971798" cy="2971800"/>
            </a:xfrm>
            <a:prstGeom prst="ellipse">
              <a:avLst/>
            </a:prstGeom>
            <a:noFill/>
            <a:ln w="190500">
              <a:solidFill>
                <a:schemeClr val="accent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8" name="椭圆 17"/>
            <p:cNvSpPr/>
            <p:nvPr/>
          </p:nvSpPr>
          <p:spPr>
            <a:xfrm>
              <a:off x="7294562" y="700087"/>
              <a:ext cx="2486026" cy="2486026"/>
            </a:xfrm>
            <a:prstGeom prst="ellipse">
              <a:avLst/>
            </a:prstGeom>
            <a:solidFill>
              <a:srgbClr val="F69C1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lumMod val="95000"/>
                    </a:schemeClr>
                  </a:solidFill>
                  <a:latin typeface="+mn-ea"/>
                </a:rPr>
                <a:t>3</a:t>
              </a:r>
              <a:endParaRPr lang="zh-CN" altLang="en-US" dirty="0">
                <a:solidFill>
                  <a:schemeClr val="bg1">
                    <a:lumMod val="95000"/>
                  </a:schemeClr>
                </a:solidFill>
                <a:latin typeface="+mn-ea"/>
              </a:endParaRPr>
            </a:p>
          </p:txBody>
        </p:sp>
      </p:grpSp>
      <p:grpSp>
        <p:nvGrpSpPr>
          <p:cNvPr id="19" name="组合 18"/>
          <p:cNvGrpSpPr/>
          <p:nvPr/>
        </p:nvGrpSpPr>
        <p:grpSpPr>
          <a:xfrm>
            <a:off x="6510192" y="4767022"/>
            <a:ext cx="597188" cy="597188"/>
            <a:chOff x="7051669" y="457200"/>
            <a:chExt cx="2971798" cy="2971800"/>
          </a:xfrm>
        </p:grpSpPr>
        <p:sp>
          <p:nvSpPr>
            <p:cNvPr id="20" name="椭圆 19"/>
            <p:cNvSpPr/>
            <p:nvPr/>
          </p:nvSpPr>
          <p:spPr>
            <a:xfrm>
              <a:off x="7051669" y="457200"/>
              <a:ext cx="2971798" cy="2971800"/>
            </a:xfrm>
            <a:prstGeom prst="ellipse">
              <a:avLst/>
            </a:prstGeom>
            <a:noFill/>
            <a:ln w="190500">
              <a:solidFill>
                <a:schemeClr val="accent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1" name="椭圆 20"/>
            <p:cNvSpPr/>
            <p:nvPr/>
          </p:nvSpPr>
          <p:spPr>
            <a:xfrm>
              <a:off x="7294562" y="700087"/>
              <a:ext cx="2486026" cy="2486026"/>
            </a:xfrm>
            <a:prstGeom prst="ellipse">
              <a:avLst/>
            </a:prstGeom>
            <a:solidFill>
              <a:srgbClr val="F69C1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lumMod val="95000"/>
                    </a:schemeClr>
                  </a:solidFill>
                  <a:latin typeface="+mn-ea"/>
                </a:rPr>
                <a:t>4</a:t>
              </a:r>
              <a:endParaRPr lang="zh-CN" altLang="en-US" dirty="0">
                <a:solidFill>
                  <a:schemeClr val="bg1">
                    <a:lumMod val="95000"/>
                  </a:schemeClr>
                </a:solidFill>
                <a:latin typeface="+mn-ea"/>
              </a:endParaRPr>
            </a:p>
          </p:txBody>
        </p:sp>
      </p:grpSp>
      <p:sp>
        <p:nvSpPr>
          <p:cNvPr id="30" name="椭圆 29"/>
          <p:cNvSpPr/>
          <p:nvPr/>
        </p:nvSpPr>
        <p:spPr>
          <a:xfrm>
            <a:off x="5142889" y="1171274"/>
            <a:ext cx="180000" cy="180000"/>
          </a:xfrm>
          <a:prstGeom prst="ellipse">
            <a:avLst/>
          </a:prstGeom>
          <a:solidFill>
            <a:schemeClr val="bg1">
              <a:lumMod val="50000"/>
            </a:schemeClr>
          </a:solid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mn-ea"/>
            </a:endParaRPr>
          </a:p>
        </p:txBody>
      </p:sp>
      <p:sp>
        <p:nvSpPr>
          <p:cNvPr id="31" name="文本框 30"/>
          <p:cNvSpPr txBox="1"/>
          <p:nvPr/>
        </p:nvSpPr>
        <p:spPr>
          <a:xfrm>
            <a:off x="7340375" y="1501774"/>
            <a:ext cx="4534121" cy="400110"/>
          </a:xfrm>
          <a:prstGeom prst="rect">
            <a:avLst/>
          </a:prstGeom>
          <a:noFill/>
        </p:spPr>
        <p:txBody>
          <a:bodyPr wrap="square" rtlCol="0">
            <a:spAutoFit/>
          </a:bodyPr>
          <a:lstStyle/>
          <a:p>
            <a:r>
              <a:rPr lang="zh-CN" altLang="en-US" sz="2000" b="1" dirty="0">
                <a:solidFill>
                  <a:schemeClr val="bg1"/>
                </a:solidFill>
                <a:latin typeface="+mn-ea"/>
                <a:ea typeface="+mn-ea"/>
              </a:rPr>
              <a:t>误区</a:t>
            </a:r>
            <a:r>
              <a:rPr lang="en-US" altLang="zh-CN" sz="2000" b="1" dirty="0">
                <a:solidFill>
                  <a:schemeClr val="bg1"/>
                </a:solidFill>
                <a:latin typeface="+mn-ea"/>
                <a:ea typeface="+mn-ea"/>
              </a:rPr>
              <a:t>1</a:t>
            </a:r>
            <a:r>
              <a:rPr lang="zh-CN" altLang="en-US" sz="2000" b="1" dirty="0">
                <a:solidFill>
                  <a:schemeClr val="bg1"/>
                </a:solidFill>
                <a:latin typeface="+mn-ea"/>
                <a:ea typeface="+mn-ea"/>
              </a:rPr>
              <a:t>：患了癌症</a:t>
            </a:r>
            <a:r>
              <a:rPr lang="en-US" altLang="zh-CN" sz="2000" b="1" dirty="0">
                <a:solidFill>
                  <a:schemeClr val="bg1"/>
                </a:solidFill>
                <a:latin typeface="+mn-ea"/>
                <a:ea typeface="+mn-ea"/>
              </a:rPr>
              <a:t>=</a:t>
            </a:r>
            <a:r>
              <a:rPr lang="zh-CN" altLang="en-US" sz="2000" b="1" dirty="0">
                <a:solidFill>
                  <a:schemeClr val="bg1"/>
                </a:solidFill>
                <a:latin typeface="+mn-ea"/>
                <a:ea typeface="+mn-ea"/>
              </a:rPr>
              <a:t>死</a:t>
            </a:r>
            <a:endParaRPr lang="zh-CN" altLang="en-US" sz="2000" b="1" dirty="0">
              <a:solidFill>
                <a:schemeClr val="bg1"/>
              </a:solidFill>
              <a:latin typeface="+mn-ea"/>
              <a:ea typeface="+mn-ea"/>
            </a:endParaRPr>
          </a:p>
        </p:txBody>
      </p:sp>
      <p:sp>
        <p:nvSpPr>
          <p:cNvPr id="32" name="文本框 31"/>
          <p:cNvSpPr txBox="1"/>
          <p:nvPr/>
        </p:nvSpPr>
        <p:spPr>
          <a:xfrm>
            <a:off x="7340375" y="2624865"/>
            <a:ext cx="4534121" cy="400110"/>
          </a:xfrm>
          <a:prstGeom prst="rect">
            <a:avLst/>
          </a:prstGeom>
          <a:noFill/>
        </p:spPr>
        <p:txBody>
          <a:bodyPr wrap="square" rtlCol="0">
            <a:spAutoFit/>
          </a:bodyPr>
          <a:lstStyle/>
          <a:p>
            <a:r>
              <a:rPr lang="zh-CN" altLang="en-US" sz="2000" b="1" dirty="0">
                <a:solidFill>
                  <a:schemeClr val="bg1"/>
                </a:solidFill>
                <a:latin typeface="+mn-ea"/>
                <a:ea typeface="+mn-ea"/>
              </a:rPr>
              <a:t>误区</a:t>
            </a:r>
            <a:r>
              <a:rPr lang="en-US" altLang="zh-CN" sz="2000" b="1" dirty="0">
                <a:solidFill>
                  <a:schemeClr val="bg1"/>
                </a:solidFill>
                <a:latin typeface="+mn-ea"/>
                <a:ea typeface="+mn-ea"/>
              </a:rPr>
              <a:t>2</a:t>
            </a:r>
            <a:r>
              <a:rPr lang="zh-CN" altLang="en-US" sz="2000" b="1" dirty="0">
                <a:solidFill>
                  <a:schemeClr val="bg1"/>
                </a:solidFill>
                <a:latin typeface="+mn-ea"/>
                <a:ea typeface="+mn-ea"/>
              </a:rPr>
              <a:t>：患了癌症</a:t>
            </a:r>
            <a:r>
              <a:rPr lang="en-US" altLang="zh-CN" sz="2000" b="1" dirty="0">
                <a:solidFill>
                  <a:schemeClr val="bg1"/>
                </a:solidFill>
                <a:latin typeface="+mn-ea"/>
                <a:ea typeface="+mn-ea"/>
              </a:rPr>
              <a:t>=</a:t>
            </a:r>
            <a:r>
              <a:rPr lang="zh-CN" altLang="en-US" sz="2000" b="1" dirty="0">
                <a:solidFill>
                  <a:schemeClr val="bg1"/>
                </a:solidFill>
                <a:latin typeface="+mn-ea"/>
                <a:ea typeface="+mn-ea"/>
              </a:rPr>
              <a:t>家庭的拖累</a:t>
            </a:r>
            <a:endParaRPr lang="zh-CN" altLang="en-US" sz="2000" b="1" dirty="0">
              <a:solidFill>
                <a:schemeClr val="bg1"/>
              </a:solidFill>
              <a:latin typeface="+mn-ea"/>
              <a:ea typeface="+mn-ea"/>
            </a:endParaRPr>
          </a:p>
        </p:txBody>
      </p:sp>
      <p:sp>
        <p:nvSpPr>
          <p:cNvPr id="33" name="文本框 32"/>
          <p:cNvSpPr txBox="1"/>
          <p:nvPr/>
        </p:nvSpPr>
        <p:spPr>
          <a:xfrm>
            <a:off x="7340375" y="3747956"/>
            <a:ext cx="4534121" cy="400110"/>
          </a:xfrm>
          <a:prstGeom prst="rect">
            <a:avLst/>
          </a:prstGeom>
          <a:noFill/>
        </p:spPr>
        <p:txBody>
          <a:bodyPr wrap="square" rtlCol="0">
            <a:spAutoFit/>
          </a:bodyPr>
          <a:lstStyle/>
          <a:p>
            <a:r>
              <a:rPr lang="zh-CN" altLang="en-US" sz="2000" b="1" dirty="0">
                <a:solidFill>
                  <a:schemeClr val="bg1"/>
                </a:solidFill>
                <a:latin typeface="+mn-ea"/>
                <a:ea typeface="+mn-ea"/>
              </a:rPr>
              <a:t>误区</a:t>
            </a:r>
            <a:r>
              <a:rPr lang="en-US" altLang="zh-CN" sz="2000" b="1" dirty="0">
                <a:solidFill>
                  <a:schemeClr val="bg1"/>
                </a:solidFill>
                <a:latin typeface="+mn-ea"/>
                <a:ea typeface="+mn-ea"/>
              </a:rPr>
              <a:t>3</a:t>
            </a:r>
            <a:r>
              <a:rPr lang="zh-CN" altLang="en-US" sz="2000" b="1" dirty="0">
                <a:solidFill>
                  <a:schemeClr val="bg1"/>
                </a:solidFill>
                <a:latin typeface="+mn-ea"/>
                <a:ea typeface="+mn-ea"/>
              </a:rPr>
              <a:t>：患了癌症</a:t>
            </a:r>
            <a:r>
              <a:rPr lang="en-US" altLang="zh-CN" sz="2000" b="1" dirty="0">
                <a:solidFill>
                  <a:schemeClr val="bg1"/>
                </a:solidFill>
                <a:latin typeface="+mn-ea"/>
                <a:ea typeface="+mn-ea"/>
              </a:rPr>
              <a:t>=</a:t>
            </a:r>
            <a:r>
              <a:rPr lang="zh-CN" altLang="en-US" sz="2000" b="1" dirty="0">
                <a:solidFill>
                  <a:schemeClr val="bg1"/>
                </a:solidFill>
                <a:latin typeface="+mn-ea"/>
                <a:ea typeface="+mn-ea"/>
              </a:rPr>
              <a:t>失去一切</a:t>
            </a:r>
            <a:endParaRPr lang="zh-CN" altLang="en-US" sz="2000" b="1" dirty="0">
              <a:solidFill>
                <a:schemeClr val="bg1"/>
              </a:solidFill>
              <a:latin typeface="+mn-ea"/>
              <a:ea typeface="+mn-ea"/>
            </a:endParaRPr>
          </a:p>
        </p:txBody>
      </p:sp>
      <p:sp>
        <p:nvSpPr>
          <p:cNvPr id="34" name="文本框 33"/>
          <p:cNvSpPr txBox="1"/>
          <p:nvPr/>
        </p:nvSpPr>
        <p:spPr>
          <a:xfrm>
            <a:off x="7340375" y="4871047"/>
            <a:ext cx="4534121" cy="400110"/>
          </a:xfrm>
          <a:prstGeom prst="rect">
            <a:avLst/>
          </a:prstGeom>
          <a:noFill/>
        </p:spPr>
        <p:txBody>
          <a:bodyPr wrap="square" rtlCol="0">
            <a:spAutoFit/>
          </a:bodyPr>
          <a:lstStyle/>
          <a:p>
            <a:r>
              <a:rPr lang="zh-CN" altLang="en-US" sz="2000" b="1" dirty="0">
                <a:solidFill>
                  <a:schemeClr val="bg1"/>
                </a:solidFill>
                <a:latin typeface="+mn-ea"/>
                <a:ea typeface="+mn-ea"/>
              </a:rPr>
              <a:t>误区</a:t>
            </a:r>
            <a:r>
              <a:rPr lang="en-US" altLang="zh-CN" sz="2000" b="1" dirty="0">
                <a:solidFill>
                  <a:schemeClr val="bg1"/>
                </a:solidFill>
                <a:latin typeface="+mn-ea"/>
                <a:ea typeface="+mn-ea"/>
              </a:rPr>
              <a:t>4</a:t>
            </a:r>
            <a:r>
              <a:rPr lang="zh-CN" altLang="en-US" sz="2000" b="1" dirty="0">
                <a:solidFill>
                  <a:schemeClr val="bg1"/>
                </a:solidFill>
                <a:latin typeface="+mn-ea"/>
                <a:ea typeface="+mn-ea"/>
              </a:rPr>
              <a:t>：患了癌症唯一解决办法</a:t>
            </a:r>
            <a:r>
              <a:rPr lang="en-US" altLang="zh-CN" sz="2000" b="1" dirty="0">
                <a:solidFill>
                  <a:schemeClr val="bg1"/>
                </a:solidFill>
                <a:latin typeface="+mn-ea"/>
                <a:ea typeface="+mn-ea"/>
              </a:rPr>
              <a:t>=</a:t>
            </a:r>
            <a:r>
              <a:rPr lang="zh-CN" altLang="en-US" sz="2000" b="1" dirty="0">
                <a:solidFill>
                  <a:schemeClr val="bg1"/>
                </a:solidFill>
                <a:latin typeface="+mn-ea"/>
                <a:ea typeface="+mn-ea"/>
              </a:rPr>
              <a:t>死</a:t>
            </a:r>
            <a:endParaRPr lang="zh-CN" altLang="en-US" sz="2000" b="1" dirty="0">
              <a:solidFill>
                <a:schemeClr val="bg1"/>
              </a:solidFill>
              <a:latin typeface="+mn-ea"/>
              <a:ea typeface="+mn-ea"/>
            </a:endParaRPr>
          </a:p>
        </p:txBody>
      </p:sp>
      <p:pic>
        <p:nvPicPr>
          <p:cNvPr id="2" name="图片 1"/>
          <p:cNvPicPr>
            <a:picLocks noChangeAspect="1"/>
          </p:cNvPicPr>
          <p:nvPr/>
        </p:nvPicPr>
        <p:blipFill>
          <a:blip r:embed="rId1"/>
          <a:stretch>
            <a:fillRect/>
          </a:stretch>
        </p:blipFill>
        <p:spPr>
          <a:xfrm>
            <a:off x="2863820" y="1052736"/>
            <a:ext cx="2434336" cy="2304256"/>
          </a:xfrm>
          <a:prstGeom prst="ellipse">
            <a:avLst/>
          </a:prstGeom>
          <a:ln w="38100">
            <a:solidFill>
              <a:srgbClr val="F69C10"/>
            </a:solidFill>
          </a:ln>
        </p:spPr>
      </p:pic>
      <p:sp>
        <p:nvSpPr>
          <p:cNvPr id="3" name="文本框 2"/>
          <p:cNvSpPr txBox="1"/>
          <p:nvPr/>
        </p:nvSpPr>
        <p:spPr>
          <a:xfrm>
            <a:off x="3216263" y="1901884"/>
            <a:ext cx="1980029" cy="523220"/>
          </a:xfrm>
          <a:prstGeom prst="rect">
            <a:avLst/>
          </a:prstGeom>
          <a:noFill/>
        </p:spPr>
        <p:txBody>
          <a:bodyPr wrap="none" rtlCol="0">
            <a:spAutoFit/>
          </a:bodyPr>
          <a:lstStyle/>
          <a:p>
            <a:r>
              <a:rPr lang="zh-CN" altLang="en-US" sz="2800" dirty="0" smtClean="0">
                <a:latin typeface="+mn-ea"/>
                <a:ea typeface="+mn-ea"/>
              </a:rPr>
              <a:t>四大误区！</a:t>
            </a:r>
            <a:endParaRPr lang="zh-CN" altLang="en-US" sz="2800" dirty="0">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359747" y="2909550"/>
            <a:ext cx="2352877" cy="3000821"/>
          </a:xfrm>
          <a:prstGeom prst="rect">
            <a:avLst/>
          </a:prstGeom>
        </p:spPr>
        <p:txBody>
          <a:bodyPr wrap="square">
            <a:spAutoFit/>
          </a:bodyPr>
          <a:lstStyle/>
          <a:p>
            <a:pPr>
              <a:lnSpc>
                <a:spcPct val="150000"/>
              </a:lnSpc>
            </a:pPr>
            <a:r>
              <a:rPr lang="zh-CN" altLang="en-US" dirty="0" smtClean="0">
                <a:latin typeface="+mn-ea"/>
                <a:ea typeface="+mn-ea"/>
              </a:rPr>
              <a:t>不管</a:t>
            </a:r>
            <a:r>
              <a:rPr lang="zh-CN" altLang="en-US" dirty="0">
                <a:latin typeface="+mn-ea"/>
                <a:ea typeface="+mn-ea"/>
              </a:rPr>
              <a:t>病人是否愿意，接受和适应患癌事实是最终的选择，但大多数病人难以恢复到病前的心境</a:t>
            </a:r>
            <a:r>
              <a:rPr lang="zh-CN" altLang="en-US" dirty="0" smtClean="0">
                <a:latin typeface="+mn-ea"/>
                <a:ea typeface="+mn-ea"/>
              </a:rPr>
              <a:t>，常</a:t>
            </a:r>
            <a:r>
              <a:rPr lang="zh-CN" altLang="en-US" dirty="0">
                <a:latin typeface="+mn-ea"/>
                <a:ea typeface="+mn-ea"/>
              </a:rPr>
              <a:t>进入慢性的抑郁和痛苦之中</a:t>
            </a:r>
            <a:r>
              <a:rPr lang="zh-CN" altLang="en-US" dirty="0" smtClean="0">
                <a:latin typeface="+mn-ea"/>
                <a:ea typeface="+mn-ea"/>
              </a:rPr>
              <a:t>。</a:t>
            </a:r>
            <a:endParaRPr lang="zh-CN" altLang="en-US" dirty="0">
              <a:latin typeface="+mn-ea"/>
              <a:ea typeface="+mn-ea"/>
            </a:endParaRPr>
          </a:p>
        </p:txBody>
      </p:sp>
      <p:grpSp>
        <p:nvGrpSpPr>
          <p:cNvPr id="20" name="组合 19"/>
          <p:cNvGrpSpPr/>
          <p:nvPr/>
        </p:nvGrpSpPr>
        <p:grpSpPr>
          <a:xfrm>
            <a:off x="551384" y="844458"/>
            <a:ext cx="2376264" cy="1221644"/>
            <a:chOff x="659396" y="332656"/>
            <a:chExt cx="2376264" cy="1221644"/>
          </a:xfrm>
        </p:grpSpPr>
        <p:sp>
          <p:nvSpPr>
            <p:cNvPr id="3" name="文本框 2"/>
            <p:cNvSpPr txBox="1"/>
            <p:nvPr/>
          </p:nvSpPr>
          <p:spPr>
            <a:xfrm>
              <a:off x="1338415" y="332656"/>
              <a:ext cx="1018227" cy="646331"/>
            </a:xfrm>
            <a:prstGeom prst="rect">
              <a:avLst/>
            </a:prstGeom>
            <a:noFill/>
          </p:spPr>
          <p:txBody>
            <a:bodyPr wrap="none" rtlCol="0">
              <a:spAutoFit/>
            </a:bodyPr>
            <a:lstStyle/>
            <a:p>
              <a:pPr algn="ctr"/>
              <a:r>
                <a:rPr lang="zh-CN" altLang="en-US" b="1" dirty="0" smtClean="0">
                  <a:solidFill>
                    <a:srgbClr val="F69C10"/>
                  </a:solidFill>
                  <a:latin typeface="+mn-ea"/>
                  <a:ea typeface="+mn-ea"/>
                </a:rPr>
                <a:t>休克</a:t>
              </a:r>
              <a:endParaRPr lang="en-US" altLang="zh-CN" b="1" dirty="0" smtClean="0">
                <a:solidFill>
                  <a:srgbClr val="F69C10"/>
                </a:solidFill>
                <a:latin typeface="+mn-ea"/>
                <a:ea typeface="+mn-ea"/>
              </a:endParaRPr>
            </a:p>
            <a:p>
              <a:pPr algn="ctr"/>
              <a:r>
                <a:rPr lang="en-US" altLang="zh-CN" b="1" dirty="0" smtClean="0">
                  <a:solidFill>
                    <a:srgbClr val="F69C10"/>
                  </a:solidFill>
                  <a:latin typeface="+mn-ea"/>
                  <a:ea typeface="+mn-ea"/>
                </a:rPr>
                <a:t>SHOCK</a:t>
              </a:r>
              <a:endParaRPr lang="zh-CN" altLang="en-US" b="1" dirty="0">
                <a:solidFill>
                  <a:srgbClr val="F69C10"/>
                </a:solidFill>
                <a:latin typeface="+mn-ea"/>
                <a:ea typeface="+mn-ea"/>
              </a:endParaRPr>
            </a:p>
          </p:txBody>
        </p:sp>
        <p:sp>
          <p:nvSpPr>
            <p:cNvPr id="4" name="燕尾形 3"/>
            <p:cNvSpPr/>
            <p:nvPr/>
          </p:nvSpPr>
          <p:spPr>
            <a:xfrm>
              <a:off x="659396" y="1069668"/>
              <a:ext cx="2376264" cy="484632"/>
            </a:xfrm>
            <a:prstGeom prst="chevron">
              <a:avLst/>
            </a:prstGeom>
            <a:solidFill>
              <a:srgbClr val="F69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mn-ea"/>
                </a:rPr>
                <a:t>恐惧期</a:t>
              </a:r>
              <a:endParaRPr lang="zh-CN" altLang="en-US" dirty="0">
                <a:solidFill>
                  <a:schemeClr val="tx1"/>
                </a:solidFill>
                <a:latin typeface="+mn-ea"/>
              </a:endParaRPr>
            </a:p>
          </p:txBody>
        </p:sp>
      </p:grpSp>
      <p:grpSp>
        <p:nvGrpSpPr>
          <p:cNvPr id="19" name="组合 18"/>
          <p:cNvGrpSpPr/>
          <p:nvPr/>
        </p:nvGrpSpPr>
        <p:grpSpPr>
          <a:xfrm>
            <a:off x="3479709" y="844458"/>
            <a:ext cx="2376264" cy="1221645"/>
            <a:chOff x="2968618" y="332655"/>
            <a:chExt cx="2376264" cy="1221645"/>
          </a:xfrm>
        </p:grpSpPr>
        <p:sp>
          <p:nvSpPr>
            <p:cNvPr id="10" name="文本框 9"/>
            <p:cNvSpPr txBox="1"/>
            <p:nvPr/>
          </p:nvSpPr>
          <p:spPr>
            <a:xfrm>
              <a:off x="3734999" y="332655"/>
              <a:ext cx="843501" cy="646331"/>
            </a:xfrm>
            <a:prstGeom prst="rect">
              <a:avLst/>
            </a:prstGeom>
            <a:noFill/>
          </p:spPr>
          <p:txBody>
            <a:bodyPr wrap="none" rtlCol="0">
              <a:spAutoFit/>
            </a:bodyPr>
            <a:lstStyle/>
            <a:p>
              <a:pPr algn="ctr"/>
              <a:r>
                <a:rPr lang="zh-CN" altLang="en-US" b="1" dirty="0" smtClean="0">
                  <a:solidFill>
                    <a:srgbClr val="0F4D7C"/>
                  </a:solidFill>
                  <a:latin typeface="+mn-ea"/>
                  <a:ea typeface="+mn-ea"/>
                </a:rPr>
                <a:t>否认</a:t>
              </a:r>
              <a:endParaRPr lang="en-US" altLang="zh-CN" b="1" dirty="0" smtClean="0">
                <a:solidFill>
                  <a:srgbClr val="0F4D7C"/>
                </a:solidFill>
                <a:latin typeface="+mn-ea"/>
                <a:ea typeface="+mn-ea"/>
              </a:endParaRPr>
            </a:p>
            <a:p>
              <a:pPr algn="ctr"/>
              <a:r>
                <a:rPr lang="en-US" altLang="zh-CN" b="1" dirty="0" smtClean="0">
                  <a:solidFill>
                    <a:srgbClr val="0F4D7C"/>
                  </a:solidFill>
                  <a:latin typeface="+mn-ea"/>
                  <a:ea typeface="+mn-ea"/>
                </a:rPr>
                <a:t>DENY</a:t>
              </a:r>
              <a:endParaRPr lang="zh-CN" altLang="en-US" b="1" dirty="0">
                <a:solidFill>
                  <a:srgbClr val="0F4D7C"/>
                </a:solidFill>
                <a:latin typeface="+mn-ea"/>
                <a:ea typeface="+mn-ea"/>
              </a:endParaRPr>
            </a:p>
          </p:txBody>
        </p:sp>
        <p:sp>
          <p:nvSpPr>
            <p:cNvPr id="12" name="燕尾形 11"/>
            <p:cNvSpPr/>
            <p:nvPr/>
          </p:nvSpPr>
          <p:spPr>
            <a:xfrm>
              <a:off x="2968618" y="1069668"/>
              <a:ext cx="2376264" cy="484632"/>
            </a:xfrm>
            <a:prstGeom prst="chevron">
              <a:avLst/>
            </a:prstGeom>
            <a:solidFill>
              <a:srgbClr val="0F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mn-ea"/>
                </a:rPr>
                <a:t>怀疑期</a:t>
              </a:r>
              <a:endParaRPr lang="zh-CN" altLang="en-US" dirty="0">
                <a:solidFill>
                  <a:schemeClr val="bg1"/>
                </a:solidFill>
                <a:latin typeface="+mn-ea"/>
              </a:endParaRPr>
            </a:p>
          </p:txBody>
        </p:sp>
      </p:grpSp>
      <p:grpSp>
        <p:nvGrpSpPr>
          <p:cNvPr id="17" name="组合 16"/>
          <p:cNvGrpSpPr/>
          <p:nvPr/>
        </p:nvGrpSpPr>
        <p:grpSpPr>
          <a:xfrm>
            <a:off x="6408034" y="832008"/>
            <a:ext cx="2376264" cy="1246545"/>
            <a:chOff x="5294608" y="307755"/>
            <a:chExt cx="2376264" cy="1246545"/>
          </a:xfrm>
        </p:grpSpPr>
        <p:sp>
          <p:nvSpPr>
            <p:cNvPr id="11" name="文本框 10"/>
            <p:cNvSpPr txBox="1"/>
            <p:nvPr/>
          </p:nvSpPr>
          <p:spPr>
            <a:xfrm>
              <a:off x="5974222" y="307755"/>
              <a:ext cx="1023037" cy="646331"/>
            </a:xfrm>
            <a:prstGeom prst="rect">
              <a:avLst/>
            </a:prstGeom>
            <a:noFill/>
          </p:spPr>
          <p:txBody>
            <a:bodyPr wrap="none" rtlCol="0">
              <a:spAutoFit/>
            </a:bodyPr>
            <a:lstStyle/>
            <a:p>
              <a:pPr algn="ctr"/>
              <a:r>
                <a:rPr lang="zh-CN" altLang="en-US" b="1" dirty="0" smtClean="0">
                  <a:solidFill>
                    <a:srgbClr val="F69C10"/>
                  </a:solidFill>
                  <a:latin typeface="+mn-ea"/>
                  <a:ea typeface="+mn-ea"/>
                </a:rPr>
                <a:t>愤怒</a:t>
              </a:r>
              <a:endParaRPr lang="en-US" altLang="zh-CN" b="1" dirty="0" smtClean="0">
                <a:solidFill>
                  <a:srgbClr val="F69C10"/>
                </a:solidFill>
                <a:latin typeface="+mn-ea"/>
                <a:ea typeface="+mn-ea"/>
              </a:endParaRPr>
            </a:p>
            <a:p>
              <a:pPr algn="ctr"/>
              <a:r>
                <a:rPr lang="en-US" altLang="zh-CN" b="1" dirty="0" smtClean="0">
                  <a:solidFill>
                    <a:srgbClr val="F69C10"/>
                  </a:solidFill>
                  <a:latin typeface="+mn-ea"/>
                  <a:ea typeface="+mn-ea"/>
                </a:rPr>
                <a:t>ANGER</a:t>
              </a:r>
              <a:endParaRPr lang="zh-CN" altLang="en-US" b="1" dirty="0">
                <a:solidFill>
                  <a:srgbClr val="F69C10"/>
                </a:solidFill>
                <a:latin typeface="+mn-ea"/>
                <a:ea typeface="+mn-ea"/>
              </a:endParaRPr>
            </a:p>
          </p:txBody>
        </p:sp>
        <p:sp>
          <p:nvSpPr>
            <p:cNvPr id="13" name="燕尾形 12"/>
            <p:cNvSpPr/>
            <p:nvPr/>
          </p:nvSpPr>
          <p:spPr>
            <a:xfrm>
              <a:off x="5294608" y="1069668"/>
              <a:ext cx="2376264" cy="484632"/>
            </a:xfrm>
            <a:prstGeom prst="chevron">
              <a:avLst/>
            </a:prstGeom>
            <a:solidFill>
              <a:srgbClr val="F69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mn-ea"/>
                </a:rPr>
                <a:t>沮丧期</a:t>
              </a:r>
              <a:endParaRPr lang="zh-CN" altLang="en-US" dirty="0">
                <a:solidFill>
                  <a:schemeClr val="tx1"/>
                </a:solidFill>
                <a:latin typeface="+mn-ea"/>
              </a:endParaRPr>
            </a:p>
          </p:txBody>
        </p:sp>
      </p:grpSp>
      <p:grpSp>
        <p:nvGrpSpPr>
          <p:cNvPr id="16" name="组合 15"/>
          <p:cNvGrpSpPr/>
          <p:nvPr/>
        </p:nvGrpSpPr>
        <p:grpSpPr>
          <a:xfrm>
            <a:off x="9336360" y="842168"/>
            <a:ext cx="2376264" cy="1226225"/>
            <a:chOff x="7586958" y="328075"/>
            <a:chExt cx="2376264" cy="1226225"/>
          </a:xfrm>
        </p:grpSpPr>
        <p:sp>
          <p:nvSpPr>
            <p:cNvPr id="14" name="燕尾形 13"/>
            <p:cNvSpPr/>
            <p:nvPr/>
          </p:nvSpPr>
          <p:spPr>
            <a:xfrm>
              <a:off x="7586958" y="1069668"/>
              <a:ext cx="2376264" cy="484632"/>
            </a:xfrm>
            <a:prstGeom prst="chevron">
              <a:avLst/>
            </a:prstGeom>
            <a:solidFill>
              <a:srgbClr val="0F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mn-ea"/>
                </a:rPr>
                <a:t>适应期</a:t>
              </a:r>
              <a:endParaRPr lang="zh-CN" altLang="en-US" dirty="0">
                <a:solidFill>
                  <a:schemeClr val="bg1"/>
                </a:solidFill>
                <a:latin typeface="+mn-ea"/>
              </a:endParaRPr>
            </a:p>
          </p:txBody>
        </p:sp>
        <p:sp>
          <p:nvSpPr>
            <p:cNvPr id="15" name="文本框 14"/>
            <p:cNvSpPr txBox="1"/>
            <p:nvPr/>
          </p:nvSpPr>
          <p:spPr>
            <a:xfrm>
              <a:off x="8232217" y="328075"/>
              <a:ext cx="1085746" cy="646331"/>
            </a:xfrm>
            <a:prstGeom prst="rect">
              <a:avLst/>
            </a:prstGeom>
            <a:noFill/>
          </p:spPr>
          <p:txBody>
            <a:bodyPr wrap="none" rtlCol="0">
              <a:spAutoFit/>
            </a:bodyPr>
            <a:lstStyle/>
            <a:p>
              <a:pPr algn="ctr"/>
              <a:r>
                <a:rPr lang="zh-CN" altLang="en-US" b="1" dirty="0" smtClean="0">
                  <a:solidFill>
                    <a:srgbClr val="0F4D7C"/>
                  </a:solidFill>
                  <a:latin typeface="+mn-ea"/>
                  <a:ea typeface="+mn-ea"/>
                </a:rPr>
                <a:t>接受</a:t>
              </a:r>
              <a:endParaRPr lang="en-US" altLang="zh-CN" b="1" dirty="0" smtClean="0">
                <a:solidFill>
                  <a:srgbClr val="0F4D7C"/>
                </a:solidFill>
                <a:latin typeface="+mn-ea"/>
                <a:ea typeface="+mn-ea"/>
              </a:endParaRPr>
            </a:p>
            <a:p>
              <a:pPr algn="ctr"/>
              <a:r>
                <a:rPr lang="en-US" altLang="zh-CN" b="1" dirty="0" smtClean="0">
                  <a:solidFill>
                    <a:srgbClr val="0F4D7C"/>
                  </a:solidFill>
                  <a:latin typeface="+mn-ea"/>
                  <a:ea typeface="+mn-ea"/>
                </a:rPr>
                <a:t>ACCEPT</a:t>
              </a:r>
              <a:endParaRPr lang="zh-CN" altLang="en-US" b="1" dirty="0">
                <a:solidFill>
                  <a:srgbClr val="0F4D7C"/>
                </a:solidFill>
                <a:latin typeface="+mn-ea"/>
                <a:ea typeface="+mn-ea"/>
              </a:endParaRPr>
            </a:p>
          </p:txBody>
        </p:sp>
      </p:grpSp>
      <p:sp>
        <p:nvSpPr>
          <p:cNvPr id="21" name="文本框 20"/>
          <p:cNvSpPr txBox="1"/>
          <p:nvPr/>
        </p:nvSpPr>
        <p:spPr>
          <a:xfrm>
            <a:off x="600742" y="2494051"/>
            <a:ext cx="2277548" cy="3831818"/>
          </a:xfrm>
          <a:prstGeom prst="rect">
            <a:avLst/>
          </a:prstGeom>
        </p:spPr>
        <p:txBody>
          <a:bodyPr wrap="square">
            <a:spAutoFit/>
          </a:bodyPr>
          <a:lstStyle>
            <a:defPPr>
              <a:defRPr lang="zh-CN"/>
            </a:defPPr>
            <a:lvl1pPr>
              <a:lnSpc>
                <a:spcPct val="150000"/>
              </a:lnSpc>
              <a:defRPr>
                <a:latin typeface="+mn-ea"/>
                <a:ea typeface="+mn-ea"/>
              </a:defRPr>
            </a:lvl1pPr>
          </a:lstStyle>
          <a:p>
            <a:r>
              <a:rPr lang="zh-CN" altLang="en-US" dirty="0"/>
              <a:t>多见于突然得知自己患癌消息的病人，此时病人反应剧烈，表现为惊恐、心慌、眩晕、昏厥，甚至出现木僵状态；逐渐意识到自己患癌消息的病人，最常见的心理反应是恐惧。</a:t>
            </a:r>
            <a:endParaRPr lang="zh-CN" altLang="en-US" dirty="0"/>
          </a:p>
        </p:txBody>
      </p:sp>
      <p:sp>
        <p:nvSpPr>
          <p:cNvPr id="22" name="文本框 21"/>
          <p:cNvSpPr txBox="1"/>
          <p:nvPr/>
        </p:nvSpPr>
        <p:spPr>
          <a:xfrm>
            <a:off x="3467300" y="2078553"/>
            <a:ext cx="2445207" cy="4662815"/>
          </a:xfrm>
          <a:prstGeom prst="rect">
            <a:avLst/>
          </a:prstGeom>
        </p:spPr>
        <p:txBody>
          <a:bodyPr wrap="square">
            <a:spAutoFit/>
          </a:bodyPr>
          <a:lstStyle>
            <a:defPPr>
              <a:defRPr lang="zh-CN"/>
            </a:defPPr>
            <a:lvl1pPr>
              <a:lnSpc>
                <a:spcPct val="150000"/>
              </a:lnSpc>
              <a:defRPr>
                <a:latin typeface="+mn-ea"/>
                <a:ea typeface="+mn-ea"/>
              </a:defRPr>
            </a:lvl1pPr>
          </a:lstStyle>
          <a:p>
            <a:r>
              <a:rPr lang="zh-CN" altLang="en-US" dirty="0"/>
              <a:t>当病人从剧烈的情绪震荡中冷静下来，常借助于否认机制来应对由癌症诊断所带来的紧张与痛苦。为此，开始怀疑医师诊断是否正确。病人到处求医，希望能找到一位否定癌症诊断的医师，希望有奇迹发生。</a:t>
            </a:r>
            <a:endParaRPr lang="zh-CN" altLang="en-US" dirty="0"/>
          </a:p>
        </p:txBody>
      </p:sp>
      <p:sp>
        <p:nvSpPr>
          <p:cNvPr id="23" name="文本框 22"/>
          <p:cNvSpPr txBox="1"/>
          <p:nvPr/>
        </p:nvSpPr>
        <p:spPr>
          <a:xfrm>
            <a:off x="6391001" y="2078553"/>
            <a:ext cx="2610881" cy="4662815"/>
          </a:xfrm>
          <a:prstGeom prst="rect">
            <a:avLst/>
          </a:prstGeom>
        </p:spPr>
        <p:txBody>
          <a:bodyPr wrap="square">
            <a:spAutoFit/>
          </a:bodyPr>
          <a:lstStyle>
            <a:defPPr>
              <a:defRPr lang="zh-CN"/>
            </a:defPPr>
            <a:lvl1pPr>
              <a:lnSpc>
                <a:spcPct val="150000"/>
              </a:lnSpc>
              <a:defRPr>
                <a:latin typeface="+mn-ea"/>
                <a:ea typeface="+mn-ea"/>
              </a:defRPr>
            </a:lvl1pPr>
          </a:lstStyle>
          <a:p>
            <a:r>
              <a:rPr lang="zh-CN" altLang="en-US" dirty="0"/>
              <a:t>当病人已感到自己的癌症诊断已无法改变时，情绪会变得激动，心烦、愤怒的情绪有时会引起攻击行为。同时，悲哀和沮丧的情绪油然而生，感到绝望，常想到死亡即将到来，甚至有轻生的念头和自杀行为。这一阶段，病人常食无味、睡不安。</a:t>
            </a:r>
            <a:endParaRPr lang="zh-CN" altLang="en-US" dirty="0"/>
          </a:p>
        </p:txBody>
      </p:sp>
      <p:sp>
        <p:nvSpPr>
          <p:cNvPr id="24" name="圆角矩形 23"/>
          <p:cNvSpPr/>
          <p:nvPr/>
        </p:nvSpPr>
        <p:spPr>
          <a:xfrm>
            <a:off x="544048" y="2147067"/>
            <a:ext cx="2376264" cy="4525786"/>
          </a:xfrm>
          <a:prstGeom prst="roundRect">
            <a:avLst>
              <a:gd name="adj" fmla="val 3848"/>
            </a:avLst>
          </a:prstGeom>
          <a:noFill/>
          <a:ln>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3371646" y="2147067"/>
            <a:ext cx="2376264" cy="4525786"/>
          </a:xfrm>
          <a:prstGeom prst="roundRect">
            <a:avLst>
              <a:gd name="adj" fmla="val 3848"/>
            </a:avLst>
          </a:prstGeom>
          <a:noFill/>
          <a:ln>
            <a:solidFill>
              <a:srgbClr val="0F4D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6430191" y="2147067"/>
            <a:ext cx="2376264" cy="4525786"/>
          </a:xfrm>
          <a:prstGeom prst="roundRect">
            <a:avLst>
              <a:gd name="adj" fmla="val 3848"/>
            </a:avLst>
          </a:prstGeom>
          <a:noFill/>
          <a:ln>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9336360" y="2147067"/>
            <a:ext cx="2376264" cy="4525786"/>
          </a:xfrm>
          <a:prstGeom prst="roundRect">
            <a:avLst>
              <a:gd name="adj" fmla="val 3848"/>
            </a:avLst>
          </a:prstGeom>
          <a:noFill/>
          <a:ln>
            <a:solidFill>
              <a:srgbClr val="0F4D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3539716" y="78922"/>
            <a:ext cx="5112568" cy="523220"/>
          </a:xfrm>
          <a:prstGeom prst="rect">
            <a:avLst/>
          </a:prstGeom>
          <a:noFill/>
        </p:spPr>
        <p:txBody>
          <a:bodyPr wrap="square" rtlCol="0">
            <a:spAutoFit/>
          </a:bodyPr>
          <a:lstStyle/>
          <a:p>
            <a:pPr algn="dist"/>
            <a:r>
              <a:rPr lang="zh-CN" altLang="en-US" sz="2800" b="1" dirty="0" smtClean="0">
                <a:solidFill>
                  <a:srgbClr val="F69C10"/>
                </a:solidFill>
                <a:latin typeface="+mn-ea"/>
                <a:ea typeface="+mn-ea"/>
              </a:rPr>
              <a:t>癌症病人</a:t>
            </a:r>
            <a:r>
              <a:rPr lang="zh-CN" altLang="en-US" sz="2800" b="1" dirty="0" smtClean="0">
                <a:solidFill>
                  <a:srgbClr val="0F4D7C"/>
                </a:solidFill>
                <a:latin typeface="+mn-ea"/>
                <a:ea typeface="+mn-ea"/>
              </a:rPr>
              <a:t>心理分期</a:t>
            </a:r>
            <a:endParaRPr lang="zh-CN" altLang="en-US" sz="2800" b="1" dirty="0">
              <a:solidFill>
                <a:srgbClr val="0F4D7C"/>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382108" y="3212976"/>
            <a:ext cx="2352877" cy="2862322"/>
          </a:xfrm>
          <a:prstGeom prst="rect">
            <a:avLst/>
          </a:prstGeom>
        </p:spPr>
        <p:txBody>
          <a:bodyPr wrap="square">
            <a:spAutoFit/>
          </a:bodyPr>
          <a:lstStyle/>
          <a:p>
            <a:r>
              <a:rPr lang="zh-CN" altLang="en-US" dirty="0">
                <a:latin typeface="+mn-ea"/>
                <a:ea typeface="+mn-ea"/>
              </a:rPr>
              <a:t>在接受治疗的同时，积极鼓励患者参加力所能及家务劳动、运动、工作，参加病友会等团体经验交流会，改变生活态度，感恩家属的陪伴与关心。提倡均衡营养，健康饮食；健康生活。与癌症共生。</a:t>
            </a:r>
            <a:endParaRPr lang="zh-CN" altLang="en-US" dirty="0">
              <a:latin typeface="+mn-ea"/>
              <a:ea typeface="+mn-ea"/>
            </a:endParaRPr>
          </a:p>
        </p:txBody>
      </p:sp>
      <p:grpSp>
        <p:nvGrpSpPr>
          <p:cNvPr id="20" name="组合 19"/>
          <p:cNvGrpSpPr/>
          <p:nvPr/>
        </p:nvGrpSpPr>
        <p:grpSpPr>
          <a:xfrm>
            <a:off x="551384" y="844458"/>
            <a:ext cx="2376264" cy="1221644"/>
            <a:chOff x="659396" y="332656"/>
            <a:chExt cx="2376264" cy="1221644"/>
          </a:xfrm>
        </p:grpSpPr>
        <p:sp>
          <p:nvSpPr>
            <p:cNvPr id="3" name="文本框 2"/>
            <p:cNvSpPr txBox="1"/>
            <p:nvPr/>
          </p:nvSpPr>
          <p:spPr>
            <a:xfrm>
              <a:off x="1338415" y="332656"/>
              <a:ext cx="1018227" cy="646331"/>
            </a:xfrm>
            <a:prstGeom prst="rect">
              <a:avLst/>
            </a:prstGeom>
            <a:noFill/>
          </p:spPr>
          <p:txBody>
            <a:bodyPr wrap="none" rtlCol="0">
              <a:spAutoFit/>
            </a:bodyPr>
            <a:lstStyle/>
            <a:p>
              <a:pPr algn="ctr"/>
              <a:r>
                <a:rPr lang="zh-CN" altLang="en-US" b="1" dirty="0" smtClean="0">
                  <a:solidFill>
                    <a:srgbClr val="F69C10"/>
                  </a:solidFill>
                  <a:latin typeface="+mn-ea"/>
                  <a:ea typeface="+mn-ea"/>
                </a:rPr>
                <a:t>休克</a:t>
              </a:r>
              <a:endParaRPr lang="en-US" altLang="zh-CN" b="1" dirty="0" smtClean="0">
                <a:solidFill>
                  <a:srgbClr val="F69C10"/>
                </a:solidFill>
                <a:latin typeface="+mn-ea"/>
                <a:ea typeface="+mn-ea"/>
              </a:endParaRPr>
            </a:p>
            <a:p>
              <a:pPr algn="ctr"/>
              <a:r>
                <a:rPr lang="en-US" altLang="zh-CN" b="1" dirty="0" smtClean="0">
                  <a:solidFill>
                    <a:srgbClr val="F69C10"/>
                  </a:solidFill>
                  <a:latin typeface="+mn-ea"/>
                  <a:ea typeface="+mn-ea"/>
                </a:rPr>
                <a:t>SHOCK</a:t>
              </a:r>
              <a:endParaRPr lang="zh-CN" altLang="en-US" b="1" dirty="0">
                <a:solidFill>
                  <a:srgbClr val="F69C10"/>
                </a:solidFill>
                <a:latin typeface="+mn-ea"/>
                <a:ea typeface="+mn-ea"/>
              </a:endParaRPr>
            </a:p>
          </p:txBody>
        </p:sp>
        <p:sp>
          <p:nvSpPr>
            <p:cNvPr id="4" name="燕尾形 3"/>
            <p:cNvSpPr/>
            <p:nvPr/>
          </p:nvSpPr>
          <p:spPr>
            <a:xfrm>
              <a:off x="659396" y="1069668"/>
              <a:ext cx="2376264" cy="484632"/>
            </a:xfrm>
            <a:prstGeom prst="chevron">
              <a:avLst/>
            </a:prstGeom>
            <a:solidFill>
              <a:srgbClr val="F69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mn-ea"/>
                </a:rPr>
                <a:t>恐惧期</a:t>
              </a:r>
              <a:endParaRPr lang="zh-CN" altLang="en-US" dirty="0">
                <a:solidFill>
                  <a:schemeClr val="tx1"/>
                </a:solidFill>
                <a:latin typeface="+mn-ea"/>
              </a:endParaRPr>
            </a:p>
          </p:txBody>
        </p:sp>
      </p:grpSp>
      <p:grpSp>
        <p:nvGrpSpPr>
          <p:cNvPr id="19" name="组合 18"/>
          <p:cNvGrpSpPr/>
          <p:nvPr/>
        </p:nvGrpSpPr>
        <p:grpSpPr>
          <a:xfrm>
            <a:off x="3479709" y="844458"/>
            <a:ext cx="2376264" cy="1221645"/>
            <a:chOff x="2968618" y="332655"/>
            <a:chExt cx="2376264" cy="1221645"/>
          </a:xfrm>
        </p:grpSpPr>
        <p:sp>
          <p:nvSpPr>
            <p:cNvPr id="10" name="文本框 9"/>
            <p:cNvSpPr txBox="1"/>
            <p:nvPr/>
          </p:nvSpPr>
          <p:spPr>
            <a:xfrm>
              <a:off x="3734999" y="332655"/>
              <a:ext cx="843501" cy="646331"/>
            </a:xfrm>
            <a:prstGeom prst="rect">
              <a:avLst/>
            </a:prstGeom>
            <a:noFill/>
          </p:spPr>
          <p:txBody>
            <a:bodyPr wrap="none" rtlCol="0">
              <a:spAutoFit/>
            </a:bodyPr>
            <a:lstStyle/>
            <a:p>
              <a:pPr algn="ctr"/>
              <a:r>
                <a:rPr lang="zh-CN" altLang="en-US" b="1" dirty="0" smtClean="0">
                  <a:solidFill>
                    <a:srgbClr val="0F4D7C"/>
                  </a:solidFill>
                  <a:latin typeface="+mn-ea"/>
                  <a:ea typeface="+mn-ea"/>
                </a:rPr>
                <a:t>否认</a:t>
              </a:r>
              <a:endParaRPr lang="en-US" altLang="zh-CN" b="1" dirty="0" smtClean="0">
                <a:solidFill>
                  <a:srgbClr val="0F4D7C"/>
                </a:solidFill>
                <a:latin typeface="+mn-ea"/>
                <a:ea typeface="+mn-ea"/>
              </a:endParaRPr>
            </a:p>
            <a:p>
              <a:pPr algn="ctr"/>
              <a:r>
                <a:rPr lang="en-US" altLang="zh-CN" b="1" dirty="0" smtClean="0">
                  <a:solidFill>
                    <a:srgbClr val="0F4D7C"/>
                  </a:solidFill>
                  <a:latin typeface="+mn-ea"/>
                  <a:ea typeface="+mn-ea"/>
                </a:rPr>
                <a:t>DENY</a:t>
              </a:r>
              <a:endParaRPr lang="zh-CN" altLang="en-US" b="1" dirty="0">
                <a:solidFill>
                  <a:srgbClr val="0F4D7C"/>
                </a:solidFill>
                <a:latin typeface="+mn-ea"/>
                <a:ea typeface="+mn-ea"/>
              </a:endParaRPr>
            </a:p>
          </p:txBody>
        </p:sp>
        <p:sp>
          <p:nvSpPr>
            <p:cNvPr id="12" name="燕尾形 11"/>
            <p:cNvSpPr/>
            <p:nvPr/>
          </p:nvSpPr>
          <p:spPr>
            <a:xfrm>
              <a:off x="2968618" y="1069668"/>
              <a:ext cx="2376264" cy="484632"/>
            </a:xfrm>
            <a:prstGeom prst="chevron">
              <a:avLst/>
            </a:prstGeom>
            <a:solidFill>
              <a:srgbClr val="0F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mn-ea"/>
                </a:rPr>
                <a:t>怀疑期</a:t>
              </a:r>
              <a:endParaRPr lang="zh-CN" altLang="en-US" dirty="0">
                <a:solidFill>
                  <a:schemeClr val="bg1"/>
                </a:solidFill>
                <a:latin typeface="+mn-ea"/>
              </a:endParaRPr>
            </a:p>
          </p:txBody>
        </p:sp>
      </p:grpSp>
      <p:grpSp>
        <p:nvGrpSpPr>
          <p:cNvPr id="17" name="组合 16"/>
          <p:cNvGrpSpPr/>
          <p:nvPr/>
        </p:nvGrpSpPr>
        <p:grpSpPr>
          <a:xfrm>
            <a:off x="6408034" y="832008"/>
            <a:ext cx="2376264" cy="1246545"/>
            <a:chOff x="5294608" y="307755"/>
            <a:chExt cx="2376264" cy="1246545"/>
          </a:xfrm>
        </p:grpSpPr>
        <p:sp>
          <p:nvSpPr>
            <p:cNvPr id="11" name="文本框 10"/>
            <p:cNvSpPr txBox="1"/>
            <p:nvPr/>
          </p:nvSpPr>
          <p:spPr>
            <a:xfrm>
              <a:off x="5974222" y="307755"/>
              <a:ext cx="1023037" cy="646331"/>
            </a:xfrm>
            <a:prstGeom prst="rect">
              <a:avLst/>
            </a:prstGeom>
            <a:noFill/>
          </p:spPr>
          <p:txBody>
            <a:bodyPr wrap="none" rtlCol="0">
              <a:spAutoFit/>
            </a:bodyPr>
            <a:lstStyle/>
            <a:p>
              <a:pPr algn="ctr"/>
              <a:r>
                <a:rPr lang="zh-CN" altLang="en-US" b="1" dirty="0" smtClean="0">
                  <a:solidFill>
                    <a:srgbClr val="F69C10"/>
                  </a:solidFill>
                  <a:latin typeface="+mn-ea"/>
                  <a:ea typeface="+mn-ea"/>
                </a:rPr>
                <a:t>愤怒</a:t>
              </a:r>
              <a:endParaRPr lang="en-US" altLang="zh-CN" b="1" dirty="0" smtClean="0">
                <a:solidFill>
                  <a:srgbClr val="F69C10"/>
                </a:solidFill>
                <a:latin typeface="+mn-ea"/>
                <a:ea typeface="+mn-ea"/>
              </a:endParaRPr>
            </a:p>
            <a:p>
              <a:pPr algn="ctr"/>
              <a:r>
                <a:rPr lang="en-US" altLang="zh-CN" b="1" dirty="0" smtClean="0">
                  <a:solidFill>
                    <a:srgbClr val="F69C10"/>
                  </a:solidFill>
                  <a:latin typeface="+mn-ea"/>
                  <a:ea typeface="+mn-ea"/>
                </a:rPr>
                <a:t>ANGER</a:t>
              </a:r>
              <a:endParaRPr lang="zh-CN" altLang="en-US" b="1" dirty="0">
                <a:solidFill>
                  <a:srgbClr val="F69C10"/>
                </a:solidFill>
                <a:latin typeface="+mn-ea"/>
                <a:ea typeface="+mn-ea"/>
              </a:endParaRPr>
            </a:p>
          </p:txBody>
        </p:sp>
        <p:sp>
          <p:nvSpPr>
            <p:cNvPr id="13" name="燕尾形 12"/>
            <p:cNvSpPr/>
            <p:nvPr/>
          </p:nvSpPr>
          <p:spPr>
            <a:xfrm>
              <a:off x="5294608" y="1069668"/>
              <a:ext cx="2376264" cy="484632"/>
            </a:xfrm>
            <a:prstGeom prst="chevron">
              <a:avLst/>
            </a:prstGeom>
            <a:solidFill>
              <a:srgbClr val="F69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mn-ea"/>
                </a:rPr>
                <a:t>沮丧期</a:t>
              </a:r>
              <a:endParaRPr lang="zh-CN" altLang="en-US" dirty="0">
                <a:solidFill>
                  <a:schemeClr val="tx1"/>
                </a:solidFill>
                <a:latin typeface="+mn-ea"/>
              </a:endParaRPr>
            </a:p>
          </p:txBody>
        </p:sp>
      </p:grpSp>
      <p:grpSp>
        <p:nvGrpSpPr>
          <p:cNvPr id="16" name="组合 15"/>
          <p:cNvGrpSpPr/>
          <p:nvPr/>
        </p:nvGrpSpPr>
        <p:grpSpPr>
          <a:xfrm>
            <a:off x="9336360" y="842168"/>
            <a:ext cx="2376264" cy="1226225"/>
            <a:chOff x="7586958" y="328075"/>
            <a:chExt cx="2376264" cy="1226225"/>
          </a:xfrm>
        </p:grpSpPr>
        <p:sp>
          <p:nvSpPr>
            <p:cNvPr id="14" name="燕尾形 13"/>
            <p:cNvSpPr/>
            <p:nvPr/>
          </p:nvSpPr>
          <p:spPr>
            <a:xfrm>
              <a:off x="7586958" y="1069668"/>
              <a:ext cx="2376264" cy="484632"/>
            </a:xfrm>
            <a:prstGeom prst="chevron">
              <a:avLst/>
            </a:prstGeom>
            <a:solidFill>
              <a:srgbClr val="0F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mn-ea"/>
                </a:rPr>
                <a:t>适应期</a:t>
              </a:r>
              <a:endParaRPr lang="zh-CN" altLang="en-US" dirty="0">
                <a:solidFill>
                  <a:schemeClr val="bg1"/>
                </a:solidFill>
                <a:latin typeface="+mn-ea"/>
              </a:endParaRPr>
            </a:p>
          </p:txBody>
        </p:sp>
        <p:sp>
          <p:nvSpPr>
            <p:cNvPr id="15" name="文本框 14"/>
            <p:cNvSpPr txBox="1"/>
            <p:nvPr/>
          </p:nvSpPr>
          <p:spPr>
            <a:xfrm>
              <a:off x="8232217" y="328075"/>
              <a:ext cx="1085746" cy="646331"/>
            </a:xfrm>
            <a:prstGeom prst="rect">
              <a:avLst/>
            </a:prstGeom>
            <a:noFill/>
          </p:spPr>
          <p:txBody>
            <a:bodyPr wrap="none" rtlCol="0">
              <a:spAutoFit/>
            </a:bodyPr>
            <a:lstStyle/>
            <a:p>
              <a:pPr algn="ctr"/>
              <a:r>
                <a:rPr lang="zh-CN" altLang="en-US" b="1" dirty="0" smtClean="0">
                  <a:solidFill>
                    <a:srgbClr val="0F4D7C"/>
                  </a:solidFill>
                  <a:latin typeface="+mn-ea"/>
                  <a:ea typeface="+mn-ea"/>
                </a:rPr>
                <a:t>接受</a:t>
              </a:r>
              <a:endParaRPr lang="en-US" altLang="zh-CN" b="1" dirty="0" smtClean="0">
                <a:solidFill>
                  <a:srgbClr val="0F4D7C"/>
                </a:solidFill>
                <a:latin typeface="+mn-ea"/>
                <a:ea typeface="+mn-ea"/>
              </a:endParaRPr>
            </a:p>
            <a:p>
              <a:pPr algn="ctr"/>
              <a:r>
                <a:rPr lang="en-US" altLang="zh-CN" b="1" dirty="0" smtClean="0">
                  <a:solidFill>
                    <a:srgbClr val="0F4D7C"/>
                  </a:solidFill>
                  <a:latin typeface="+mn-ea"/>
                  <a:ea typeface="+mn-ea"/>
                </a:rPr>
                <a:t>ACCEPT</a:t>
              </a:r>
              <a:endParaRPr lang="zh-CN" altLang="en-US" b="1" dirty="0">
                <a:solidFill>
                  <a:srgbClr val="0F4D7C"/>
                </a:solidFill>
                <a:latin typeface="+mn-ea"/>
                <a:ea typeface="+mn-ea"/>
              </a:endParaRPr>
            </a:p>
          </p:txBody>
        </p:sp>
      </p:grpSp>
      <p:sp>
        <p:nvSpPr>
          <p:cNvPr id="21" name="文本框 20"/>
          <p:cNvSpPr txBox="1"/>
          <p:nvPr/>
        </p:nvSpPr>
        <p:spPr>
          <a:xfrm>
            <a:off x="593406" y="3766974"/>
            <a:ext cx="2277548" cy="1754326"/>
          </a:xfrm>
          <a:prstGeom prst="rect">
            <a:avLst/>
          </a:prstGeom>
        </p:spPr>
        <p:txBody>
          <a:bodyPr wrap="square">
            <a:spAutoFit/>
          </a:bodyPr>
          <a:lstStyle>
            <a:defPPr>
              <a:defRPr lang="zh-CN"/>
            </a:defPPr>
            <a:lvl1pPr>
              <a:lnSpc>
                <a:spcPct val="150000"/>
              </a:lnSpc>
              <a:defRPr>
                <a:latin typeface="+mn-ea"/>
                <a:ea typeface="+mn-ea"/>
              </a:defRPr>
            </a:lvl1pPr>
          </a:lstStyle>
          <a:p>
            <a:r>
              <a:rPr lang="zh-CN" altLang="en-US" dirty="0" smtClean="0"/>
              <a:t>呼吸</a:t>
            </a:r>
            <a:r>
              <a:rPr lang="zh-CN" altLang="en-US" dirty="0"/>
              <a:t>放松训练法，光柱技术；思维冥想；保险箱技术。应激性晤谈技术。</a:t>
            </a:r>
            <a:endParaRPr lang="zh-CN" altLang="en-US" dirty="0"/>
          </a:p>
        </p:txBody>
      </p:sp>
      <p:sp>
        <p:nvSpPr>
          <p:cNvPr id="22" name="文本框 21"/>
          <p:cNvSpPr txBox="1"/>
          <p:nvPr/>
        </p:nvSpPr>
        <p:spPr>
          <a:xfrm>
            <a:off x="3455079" y="3974723"/>
            <a:ext cx="2445207" cy="1338828"/>
          </a:xfrm>
          <a:prstGeom prst="rect">
            <a:avLst/>
          </a:prstGeom>
        </p:spPr>
        <p:txBody>
          <a:bodyPr wrap="square">
            <a:spAutoFit/>
          </a:bodyPr>
          <a:lstStyle>
            <a:defPPr>
              <a:defRPr lang="zh-CN"/>
            </a:defPPr>
            <a:lvl1pPr>
              <a:lnSpc>
                <a:spcPct val="150000"/>
              </a:lnSpc>
              <a:defRPr>
                <a:latin typeface="+mn-ea"/>
                <a:ea typeface="+mn-ea"/>
              </a:defRPr>
            </a:lvl1pPr>
          </a:lstStyle>
          <a:p>
            <a:r>
              <a:rPr lang="zh-CN" altLang="en-US" dirty="0" smtClean="0"/>
              <a:t>认知疗法</a:t>
            </a:r>
            <a:r>
              <a:rPr lang="zh-CN" altLang="en-US" dirty="0"/>
              <a:t>，行为疗法。讲解癌症的相关知识，改变认知误区。</a:t>
            </a:r>
            <a:endParaRPr lang="zh-CN" altLang="en-US" dirty="0"/>
          </a:p>
        </p:txBody>
      </p:sp>
      <p:sp>
        <p:nvSpPr>
          <p:cNvPr id="23" name="文本框 22"/>
          <p:cNvSpPr txBox="1"/>
          <p:nvPr/>
        </p:nvSpPr>
        <p:spPr>
          <a:xfrm>
            <a:off x="6605655" y="3559225"/>
            <a:ext cx="2208246" cy="2169825"/>
          </a:xfrm>
          <a:prstGeom prst="rect">
            <a:avLst/>
          </a:prstGeom>
        </p:spPr>
        <p:txBody>
          <a:bodyPr wrap="square">
            <a:spAutoFit/>
          </a:bodyPr>
          <a:lstStyle>
            <a:defPPr>
              <a:defRPr lang="zh-CN"/>
            </a:defPPr>
            <a:lvl1pPr>
              <a:lnSpc>
                <a:spcPct val="150000"/>
              </a:lnSpc>
              <a:defRPr>
                <a:latin typeface="+mn-ea"/>
                <a:ea typeface="+mn-ea"/>
              </a:defRPr>
            </a:lvl1pPr>
          </a:lstStyle>
          <a:p>
            <a:r>
              <a:rPr lang="zh-CN" altLang="en-US" dirty="0"/>
              <a:t>启动社会支持系统；放松训练，催眠疗法，严重者抗抑郁</a:t>
            </a:r>
            <a:r>
              <a:rPr lang="en-US" altLang="zh-CN" dirty="0"/>
              <a:t>+</a:t>
            </a:r>
            <a:r>
              <a:rPr lang="zh-CN" altLang="en-US" dirty="0"/>
              <a:t>抗焦虑</a:t>
            </a:r>
            <a:r>
              <a:rPr lang="en-US" altLang="zh-CN" dirty="0"/>
              <a:t>+</a:t>
            </a:r>
            <a:r>
              <a:rPr lang="zh-CN" altLang="en-US" dirty="0"/>
              <a:t>睡眠障碍治疗。</a:t>
            </a:r>
            <a:endParaRPr lang="zh-CN" altLang="en-US" dirty="0"/>
          </a:p>
        </p:txBody>
      </p:sp>
      <p:sp>
        <p:nvSpPr>
          <p:cNvPr id="24" name="圆角矩形 23"/>
          <p:cNvSpPr/>
          <p:nvPr/>
        </p:nvSpPr>
        <p:spPr>
          <a:xfrm>
            <a:off x="544048" y="2147067"/>
            <a:ext cx="2376264" cy="4525786"/>
          </a:xfrm>
          <a:prstGeom prst="roundRect">
            <a:avLst>
              <a:gd name="adj" fmla="val 3848"/>
            </a:avLst>
          </a:prstGeom>
          <a:noFill/>
          <a:ln>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5" name="圆角矩形 24"/>
          <p:cNvSpPr/>
          <p:nvPr/>
        </p:nvSpPr>
        <p:spPr>
          <a:xfrm>
            <a:off x="3371646" y="2147067"/>
            <a:ext cx="2376264" cy="4525786"/>
          </a:xfrm>
          <a:prstGeom prst="roundRect">
            <a:avLst>
              <a:gd name="adj" fmla="val 3848"/>
            </a:avLst>
          </a:prstGeom>
          <a:noFill/>
          <a:ln>
            <a:solidFill>
              <a:srgbClr val="0F4D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6" name="圆角矩形 25"/>
          <p:cNvSpPr/>
          <p:nvPr/>
        </p:nvSpPr>
        <p:spPr>
          <a:xfrm>
            <a:off x="6430191" y="2147067"/>
            <a:ext cx="2376264" cy="4525786"/>
          </a:xfrm>
          <a:prstGeom prst="roundRect">
            <a:avLst>
              <a:gd name="adj" fmla="val 3848"/>
            </a:avLst>
          </a:prstGeom>
          <a:noFill/>
          <a:ln>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7" name="圆角矩形 26"/>
          <p:cNvSpPr/>
          <p:nvPr/>
        </p:nvSpPr>
        <p:spPr>
          <a:xfrm>
            <a:off x="9336360" y="2147067"/>
            <a:ext cx="2376264" cy="4525786"/>
          </a:xfrm>
          <a:prstGeom prst="roundRect">
            <a:avLst>
              <a:gd name="adj" fmla="val 3848"/>
            </a:avLst>
          </a:prstGeom>
          <a:noFill/>
          <a:ln>
            <a:solidFill>
              <a:srgbClr val="0F4D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8" name="文本框 27"/>
          <p:cNvSpPr txBox="1"/>
          <p:nvPr/>
        </p:nvSpPr>
        <p:spPr>
          <a:xfrm>
            <a:off x="2882334" y="78922"/>
            <a:ext cx="6427333" cy="523220"/>
          </a:xfrm>
          <a:prstGeom prst="rect">
            <a:avLst/>
          </a:prstGeom>
          <a:noFill/>
        </p:spPr>
        <p:txBody>
          <a:bodyPr wrap="square" rtlCol="0">
            <a:spAutoFit/>
          </a:bodyPr>
          <a:lstStyle/>
          <a:p>
            <a:pPr algn="dist"/>
            <a:r>
              <a:rPr lang="zh-CN" altLang="en-US" sz="2800" b="1" dirty="0" smtClean="0">
                <a:solidFill>
                  <a:srgbClr val="F69C10"/>
                </a:solidFill>
                <a:latin typeface="+mn-ea"/>
                <a:ea typeface="+mn-ea"/>
              </a:rPr>
              <a:t>不同心理分期  </a:t>
            </a:r>
            <a:r>
              <a:rPr lang="zh-CN" altLang="en-US" sz="2800" b="1" dirty="0" smtClean="0">
                <a:solidFill>
                  <a:srgbClr val="0F4D7C"/>
                </a:solidFill>
                <a:latin typeface="+mn-ea"/>
                <a:ea typeface="+mn-ea"/>
              </a:rPr>
              <a:t>不同干预方法</a:t>
            </a:r>
            <a:endParaRPr lang="zh-CN" altLang="en-US" sz="2800" b="1" dirty="0">
              <a:solidFill>
                <a:srgbClr val="0F4D7C"/>
              </a:solidFill>
              <a:latin typeface="+mn-ea"/>
              <a:ea typeface="+mn-ea"/>
            </a:endParaRPr>
          </a:p>
        </p:txBody>
      </p:sp>
      <p:sp>
        <p:nvSpPr>
          <p:cNvPr id="29" name="文本框 28"/>
          <p:cNvSpPr txBox="1"/>
          <p:nvPr/>
        </p:nvSpPr>
        <p:spPr>
          <a:xfrm>
            <a:off x="593406" y="2320814"/>
            <a:ext cx="2277548" cy="507831"/>
          </a:xfrm>
          <a:prstGeom prst="rect">
            <a:avLst/>
          </a:prstGeom>
        </p:spPr>
        <p:txBody>
          <a:bodyPr wrap="square">
            <a:spAutoFit/>
          </a:bodyPr>
          <a:lstStyle>
            <a:defPPr>
              <a:defRPr lang="zh-CN"/>
            </a:defPPr>
            <a:lvl1pPr>
              <a:lnSpc>
                <a:spcPct val="150000"/>
              </a:lnSpc>
              <a:defRPr>
                <a:latin typeface="+mn-ea"/>
                <a:ea typeface="+mn-ea"/>
              </a:defRPr>
            </a:lvl1pPr>
          </a:lstStyle>
          <a:p>
            <a:pPr algn="ctr"/>
            <a:r>
              <a:rPr lang="zh-CN" altLang="en-US" dirty="0" smtClean="0">
                <a:solidFill>
                  <a:srgbClr val="F69C10"/>
                </a:solidFill>
              </a:rPr>
              <a:t>心理干预方法：</a:t>
            </a:r>
            <a:endParaRPr lang="zh-CN" altLang="en-US" dirty="0">
              <a:solidFill>
                <a:srgbClr val="F69C10"/>
              </a:solidFill>
            </a:endParaRPr>
          </a:p>
        </p:txBody>
      </p:sp>
      <p:sp>
        <p:nvSpPr>
          <p:cNvPr id="30" name="文本框 29"/>
          <p:cNvSpPr txBox="1"/>
          <p:nvPr/>
        </p:nvSpPr>
        <p:spPr>
          <a:xfrm>
            <a:off x="6506750" y="2318244"/>
            <a:ext cx="2277548" cy="507831"/>
          </a:xfrm>
          <a:prstGeom prst="rect">
            <a:avLst/>
          </a:prstGeom>
        </p:spPr>
        <p:txBody>
          <a:bodyPr wrap="square">
            <a:spAutoFit/>
          </a:bodyPr>
          <a:lstStyle>
            <a:defPPr>
              <a:defRPr lang="zh-CN"/>
            </a:defPPr>
            <a:lvl1pPr>
              <a:lnSpc>
                <a:spcPct val="150000"/>
              </a:lnSpc>
              <a:defRPr>
                <a:latin typeface="+mn-ea"/>
                <a:ea typeface="+mn-ea"/>
              </a:defRPr>
            </a:lvl1pPr>
          </a:lstStyle>
          <a:p>
            <a:pPr algn="ctr"/>
            <a:r>
              <a:rPr lang="zh-CN" altLang="en-US" dirty="0" smtClean="0">
                <a:solidFill>
                  <a:srgbClr val="F69C10"/>
                </a:solidFill>
              </a:rPr>
              <a:t>心理干预方法：</a:t>
            </a:r>
            <a:endParaRPr lang="zh-CN" altLang="en-US" dirty="0">
              <a:solidFill>
                <a:srgbClr val="F69C10"/>
              </a:solidFill>
            </a:endParaRPr>
          </a:p>
        </p:txBody>
      </p:sp>
      <p:sp>
        <p:nvSpPr>
          <p:cNvPr id="31" name="文本框 30"/>
          <p:cNvSpPr txBox="1"/>
          <p:nvPr/>
        </p:nvSpPr>
        <p:spPr>
          <a:xfrm>
            <a:off x="3506429" y="2318244"/>
            <a:ext cx="2277548" cy="458908"/>
          </a:xfrm>
          <a:prstGeom prst="rect">
            <a:avLst/>
          </a:prstGeom>
        </p:spPr>
        <p:txBody>
          <a:bodyPr wrap="square">
            <a:spAutoFit/>
          </a:bodyPr>
          <a:lstStyle>
            <a:defPPr>
              <a:defRPr lang="zh-CN"/>
            </a:defPPr>
            <a:lvl1pPr>
              <a:lnSpc>
                <a:spcPct val="150000"/>
              </a:lnSpc>
              <a:defRPr>
                <a:latin typeface="+mn-ea"/>
                <a:ea typeface="+mn-ea"/>
              </a:defRPr>
            </a:lvl1pPr>
          </a:lstStyle>
          <a:p>
            <a:pPr algn="ctr"/>
            <a:r>
              <a:rPr lang="zh-CN" altLang="en-US" dirty="0" smtClean="0">
                <a:solidFill>
                  <a:srgbClr val="0F4D7C"/>
                </a:solidFill>
              </a:rPr>
              <a:t>心理干预方法：</a:t>
            </a:r>
            <a:endParaRPr lang="zh-CN" altLang="en-US" dirty="0">
              <a:solidFill>
                <a:srgbClr val="0F4D7C"/>
              </a:solidFill>
            </a:endParaRPr>
          </a:p>
        </p:txBody>
      </p:sp>
      <p:sp>
        <p:nvSpPr>
          <p:cNvPr id="32" name="文本框 31"/>
          <p:cNvSpPr txBox="1"/>
          <p:nvPr/>
        </p:nvSpPr>
        <p:spPr>
          <a:xfrm>
            <a:off x="9419773" y="2315674"/>
            <a:ext cx="2277548" cy="458908"/>
          </a:xfrm>
          <a:prstGeom prst="rect">
            <a:avLst/>
          </a:prstGeom>
        </p:spPr>
        <p:txBody>
          <a:bodyPr wrap="square">
            <a:spAutoFit/>
          </a:bodyPr>
          <a:lstStyle>
            <a:defPPr>
              <a:defRPr lang="zh-CN"/>
            </a:defPPr>
            <a:lvl1pPr>
              <a:lnSpc>
                <a:spcPct val="150000"/>
              </a:lnSpc>
              <a:defRPr>
                <a:latin typeface="+mn-ea"/>
                <a:ea typeface="+mn-ea"/>
              </a:defRPr>
            </a:lvl1pPr>
          </a:lstStyle>
          <a:p>
            <a:pPr algn="ctr"/>
            <a:r>
              <a:rPr lang="zh-CN" altLang="en-US" dirty="0" smtClean="0">
                <a:solidFill>
                  <a:srgbClr val="0F4D7C"/>
                </a:solidFill>
              </a:rPr>
              <a:t>心理干预方法：</a:t>
            </a:r>
            <a:endParaRPr lang="zh-CN" altLang="en-US" dirty="0">
              <a:solidFill>
                <a:srgbClr val="0F4D7C"/>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410313" y="621551"/>
            <a:ext cx="5446327" cy="6047809"/>
          </a:xfrm>
          <a:prstGeom prst="rect">
            <a:avLst/>
          </a:prstGeom>
        </p:spPr>
        <p:txBody>
          <a:bodyPr wrap="square">
            <a:spAutoFit/>
          </a:bodyPr>
          <a:lstStyle/>
          <a:p>
            <a:pPr>
              <a:lnSpc>
                <a:spcPct val="150000"/>
              </a:lnSpc>
            </a:pPr>
            <a:r>
              <a:rPr lang="zh-CN" altLang="en-US" sz="2400" b="1" dirty="0" smtClean="0">
                <a:solidFill>
                  <a:srgbClr val="0F4D7C"/>
                </a:solidFill>
                <a:latin typeface="微软雅黑" panose="020B0503020204020204" pitchFamily="34" charset="-122"/>
                <a:ea typeface="微软雅黑" panose="020B0503020204020204" pitchFamily="34" charset="-122"/>
              </a:rPr>
              <a:t>具体干预措施：</a:t>
            </a:r>
            <a:endParaRPr lang="en-US" altLang="zh-CN" sz="2400" b="1" dirty="0">
              <a:solidFill>
                <a:srgbClr val="0F4D7C"/>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dirty="0">
                <a:solidFill>
                  <a:srgbClr val="0F4D7C"/>
                </a:solidFill>
              </a:rPr>
              <a:t>不要想象疾病的最终结果，绝不做任何重大的</a:t>
            </a:r>
            <a:r>
              <a:rPr lang="zh-CN" altLang="en-US" dirty="0" smtClean="0">
                <a:solidFill>
                  <a:srgbClr val="0F4D7C"/>
                </a:solidFill>
              </a:rPr>
              <a:t>决定；</a:t>
            </a:r>
            <a:r>
              <a:rPr lang="zh-CN" altLang="en-US" dirty="0">
                <a:solidFill>
                  <a:srgbClr val="0F4D7C"/>
                </a:solidFill>
              </a:rPr>
              <a:t>制定切实可行的康复计划，积极配合医生的安排，坚持疗程用药</a:t>
            </a:r>
            <a:r>
              <a:rPr lang="zh-CN" altLang="en-US" dirty="0" smtClean="0">
                <a:solidFill>
                  <a:srgbClr val="0F4D7C"/>
                </a:solidFill>
              </a:rPr>
              <a:t>。</a:t>
            </a:r>
            <a:endParaRPr lang="en-US" altLang="zh-CN" dirty="0">
              <a:solidFill>
                <a:srgbClr val="0F4D7C"/>
              </a:solidFill>
            </a:endParaRPr>
          </a:p>
          <a:p>
            <a:pPr marL="285750" indent="-285750">
              <a:lnSpc>
                <a:spcPct val="150000"/>
              </a:lnSpc>
              <a:buFont typeface="Wingdings" panose="05000000000000000000" pitchFamily="2" charset="2"/>
              <a:buChar char="u"/>
            </a:pPr>
            <a:r>
              <a:rPr lang="zh-CN" altLang="en-US" dirty="0" smtClean="0">
                <a:solidFill>
                  <a:srgbClr val="0F4D7C"/>
                </a:solidFill>
              </a:rPr>
              <a:t>让</a:t>
            </a:r>
            <a:r>
              <a:rPr lang="zh-CN" altLang="en-US" dirty="0">
                <a:solidFill>
                  <a:srgbClr val="0F4D7C"/>
                </a:solidFill>
              </a:rPr>
              <a:t>病人有充分的心理准备，并纠正病人对癌症的错误认识</a:t>
            </a:r>
            <a:r>
              <a:rPr lang="zh-CN" altLang="en-US" dirty="0" smtClean="0">
                <a:solidFill>
                  <a:srgbClr val="0F4D7C"/>
                </a:solidFill>
              </a:rPr>
              <a:t>。</a:t>
            </a:r>
            <a:endParaRPr lang="en-US" altLang="zh-CN" dirty="0" smtClean="0">
              <a:solidFill>
                <a:srgbClr val="0F4D7C"/>
              </a:solidFill>
            </a:endParaRPr>
          </a:p>
          <a:p>
            <a:pPr marL="285750" indent="-285750">
              <a:lnSpc>
                <a:spcPct val="150000"/>
              </a:lnSpc>
              <a:buFont typeface="Wingdings" panose="05000000000000000000" pitchFamily="2" charset="2"/>
              <a:buChar char="u"/>
            </a:pPr>
            <a:r>
              <a:rPr lang="zh-CN" altLang="en-US" dirty="0" smtClean="0">
                <a:solidFill>
                  <a:srgbClr val="0F4D7C"/>
                </a:solidFill>
              </a:rPr>
              <a:t>善于</a:t>
            </a:r>
            <a:r>
              <a:rPr lang="zh-CN" altLang="en-US" dirty="0">
                <a:solidFill>
                  <a:srgbClr val="0F4D7C"/>
                </a:solidFill>
              </a:rPr>
              <a:t>识别是真正的否认还是情感压制，对那些有严重情感压制的个体及时进行有关情感表达和宣泄的心理指导</a:t>
            </a:r>
            <a:r>
              <a:rPr lang="zh-CN" altLang="en-US" dirty="0" smtClean="0">
                <a:solidFill>
                  <a:srgbClr val="0F4D7C"/>
                </a:solidFill>
              </a:rPr>
              <a:t>。</a:t>
            </a:r>
            <a:endParaRPr lang="en-US" altLang="zh-CN" dirty="0" smtClean="0">
              <a:solidFill>
                <a:srgbClr val="0F4D7C"/>
              </a:solidFill>
            </a:endParaRPr>
          </a:p>
          <a:p>
            <a:pPr marL="285750" indent="-285750">
              <a:lnSpc>
                <a:spcPct val="150000"/>
              </a:lnSpc>
              <a:buFont typeface="Wingdings" panose="05000000000000000000" pitchFamily="2" charset="2"/>
              <a:buChar char="u"/>
            </a:pPr>
            <a:r>
              <a:rPr lang="zh-CN" altLang="en-US" dirty="0">
                <a:solidFill>
                  <a:srgbClr val="0F4D7C"/>
                </a:solidFill>
              </a:rPr>
              <a:t>恐惧：认知疗法、放松训练和应对技巧； 抑郁：积极的想象，提高社会支持</a:t>
            </a:r>
            <a:r>
              <a:rPr lang="zh-CN" altLang="en-US" dirty="0" smtClean="0">
                <a:solidFill>
                  <a:srgbClr val="0F4D7C"/>
                </a:solidFill>
              </a:rPr>
              <a:t>。严重</a:t>
            </a:r>
            <a:r>
              <a:rPr lang="zh-CN" altLang="en-US" dirty="0">
                <a:solidFill>
                  <a:srgbClr val="0F4D7C"/>
                </a:solidFill>
              </a:rPr>
              <a:t>的抑郁则可采用药物治疗</a:t>
            </a:r>
            <a:r>
              <a:rPr lang="zh-CN" altLang="en-US" dirty="0" smtClean="0">
                <a:solidFill>
                  <a:srgbClr val="0F4D7C"/>
                </a:solidFill>
              </a:rPr>
              <a:t>。</a:t>
            </a:r>
            <a:endParaRPr lang="en-US" altLang="zh-CN" dirty="0" smtClean="0">
              <a:solidFill>
                <a:srgbClr val="0F4D7C"/>
              </a:solidFill>
            </a:endParaRPr>
          </a:p>
          <a:p>
            <a:pPr marL="285750" indent="-285750">
              <a:lnSpc>
                <a:spcPct val="150000"/>
              </a:lnSpc>
              <a:buFont typeface="Wingdings" panose="05000000000000000000" pitchFamily="2" charset="2"/>
              <a:buChar char="u"/>
            </a:pPr>
            <a:r>
              <a:rPr lang="zh-CN" altLang="en-US" dirty="0">
                <a:solidFill>
                  <a:srgbClr val="0F4D7C"/>
                </a:solidFill>
              </a:rPr>
              <a:t>催眠或其他想象技术，以减免疼痛程度。 抗焦虑药物亦可降低疼痛，及早用药物控制疼痛</a:t>
            </a:r>
            <a:r>
              <a:rPr lang="zh-CN" altLang="en-US" dirty="0" smtClean="0">
                <a:solidFill>
                  <a:srgbClr val="0F4D7C"/>
                </a:solidFill>
              </a:rPr>
              <a:t>。</a:t>
            </a:r>
            <a:endParaRPr lang="zh-CN" altLang="en-US" dirty="0">
              <a:solidFill>
                <a:srgbClr val="0F4D7C"/>
              </a:solidFill>
            </a:endParaRPr>
          </a:p>
        </p:txBody>
      </p:sp>
      <p:sp>
        <p:nvSpPr>
          <p:cNvPr id="8" name="Text Box 601"/>
          <p:cNvSpPr txBox="1">
            <a:spLocks noChangeArrowheads="1"/>
          </p:cNvSpPr>
          <p:nvPr/>
        </p:nvSpPr>
        <p:spPr bwMode="auto">
          <a:xfrm>
            <a:off x="551384" y="621551"/>
            <a:ext cx="4687773" cy="5632311"/>
          </a:xfrm>
          <a:prstGeom prst="rect">
            <a:avLst/>
          </a:prstGeom>
        </p:spPr>
        <p:txBody>
          <a:bodyPr wrap="square">
            <a:spAutoFit/>
          </a:bodyPr>
          <a:lstStyle>
            <a:defPPr>
              <a:defRPr lang="zh-CN"/>
            </a:defPPr>
            <a:lvl1pPr>
              <a:lnSpc>
                <a:spcPct val="150000"/>
              </a:lnSpc>
              <a:defRPr sz="2400" b="1">
                <a:solidFill>
                  <a:srgbClr val="4B3423"/>
                </a:solidFill>
                <a:latin typeface="微软雅黑" panose="020B0503020204020204" pitchFamily="34" charset="-122"/>
                <a:ea typeface="微软雅黑" panose="020B0503020204020204" pitchFamily="34" charset="-122"/>
              </a:defRPr>
            </a:lvl1pPr>
          </a:lstStyle>
          <a:p>
            <a:r>
              <a:rPr lang="zh-CN" altLang="en-US" dirty="0" smtClean="0">
                <a:solidFill>
                  <a:srgbClr val="0F4D7C"/>
                </a:solidFill>
              </a:rPr>
              <a:t>心理行为干预方法：</a:t>
            </a:r>
            <a:endParaRPr lang="en-US" altLang="zh-CN" dirty="0">
              <a:solidFill>
                <a:srgbClr val="0F4D7C"/>
              </a:solidFill>
            </a:endParaRPr>
          </a:p>
          <a:p>
            <a:pPr marL="342900" indent="-342900">
              <a:buFont typeface="Wingdings" panose="05000000000000000000" pitchFamily="2" charset="2"/>
              <a:buChar char="u"/>
            </a:pPr>
            <a:r>
              <a:rPr lang="zh-CN" altLang="en-US" sz="1800" dirty="0">
                <a:solidFill>
                  <a:srgbClr val="0F4D7C"/>
                </a:solidFill>
              </a:rPr>
              <a:t>战略上藐视，战术上</a:t>
            </a:r>
            <a:r>
              <a:rPr lang="zh-CN" altLang="en-US" sz="1800" dirty="0" smtClean="0">
                <a:solidFill>
                  <a:srgbClr val="0F4D7C"/>
                </a:solidFill>
              </a:rPr>
              <a:t>重视</a:t>
            </a:r>
            <a:endParaRPr lang="en-US" altLang="zh-CN" sz="1800" dirty="0" smtClean="0">
              <a:solidFill>
                <a:srgbClr val="0F4D7C"/>
              </a:solidFill>
            </a:endParaRPr>
          </a:p>
          <a:p>
            <a:pPr marL="342900" indent="-342900">
              <a:buFont typeface="Wingdings" panose="05000000000000000000" pitchFamily="2" charset="2"/>
              <a:buChar char="u"/>
            </a:pPr>
            <a:endParaRPr lang="en-US" altLang="zh-CN" sz="1800" dirty="0">
              <a:solidFill>
                <a:srgbClr val="0F4D7C"/>
              </a:solidFill>
            </a:endParaRPr>
          </a:p>
          <a:p>
            <a:endParaRPr lang="en-US" altLang="zh-CN" sz="1800" dirty="0" smtClean="0">
              <a:solidFill>
                <a:srgbClr val="0F4D7C"/>
              </a:solidFill>
            </a:endParaRPr>
          </a:p>
          <a:p>
            <a:pPr marL="342900" indent="-342900">
              <a:buFont typeface="Wingdings" panose="05000000000000000000" pitchFamily="2" charset="2"/>
              <a:buChar char="u"/>
            </a:pPr>
            <a:r>
              <a:rPr lang="zh-CN" altLang="en-US" sz="1800" dirty="0" smtClean="0">
                <a:solidFill>
                  <a:srgbClr val="0F4D7C"/>
                </a:solidFill>
              </a:rPr>
              <a:t>病情真实传达，病人做好充分心理准备</a:t>
            </a:r>
            <a:endParaRPr lang="en-US" altLang="zh-CN" sz="1800" dirty="0" smtClean="0">
              <a:solidFill>
                <a:srgbClr val="0F4D7C"/>
              </a:solidFill>
            </a:endParaRPr>
          </a:p>
          <a:p>
            <a:endParaRPr lang="en-US" altLang="zh-CN" sz="1800" dirty="0" smtClean="0">
              <a:solidFill>
                <a:srgbClr val="0F4D7C"/>
              </a:solidFill>
            </a:endParaRPr>
          </a:p>
          <a:p>
            <a:pPr marL="342900" indent="-342900">
              <a:buFont typeface="Wingdings" panose="05000000000000000000" pitchFamily="2" charset="2"/>
              <a:buChar char="u"/>
            </a:pPr>
            <a:r>
              <a:rPr lang="zh-CN" altLang="en-US" sz="1800" dirty="0" smtClean="0">
                <a:solidFill>
                  <a:srgbClr val="0F4D7C"/>
                </a:solidFill>
              </a:rPr>
              <a:t>正确识别癌症</a:t>
            </a:r>
            <a:r>
              <a:rPr lang="zh-CN" altLang="en-US" sz="1800" dirty="0">
                <a:solidFill>
                  <a:srgbClr val="0F4D7C"/>
                </a:solidFill>
              </a:rPr>
              <a:t>病人的情感</a:t>
            </a:r>
            <a:r>
              <a:rPr lang="zh-CN" altLang="en-US" sz="1800" dirty="0" smtClean="0">
                <a:solidFill>
                  <a:srgbClr val="0F4D7C"/>
                </a:solidFill>
              </a:rPr>
              <a:t>压制</a:t>
            </a:r>
            <a:endParaRPr lang="en-US" altLang="zh-CN" sz="1800" dirty="0" smtClean="0">
              <a:solidFill>
                <a:srgbClr val="0F4D7C"/>
              </a:solidFill>
            </a:endParaRPr>
          </a:p>
          <a:p>
            <a:endParaRPr lang="en-US" altLang="zh-CN" sz="1800" dirty="0">
              <a:solidFill>
                <a:srgbClr val="0F4D7C"/>
              </a:solidFill>
            </a:endParaRPr>
          </a:p>
          <a:p>
            <a:endParaRPr lang="en-US" altLang="zh-CN" sz="1800" dirty="0" smtClean="0">
              <a:solidFill>
                <a:srgbClr val="0F4D7C"/>
              </a:solidFill>
            </a:endParaRPr>
          </a:p>
          <a:p>
            <a:pPr marL="342900" indent="-342900">
              <a:buFont typeface="Wingdings" panose="05000000000000000000" pitchFamily="2" charset="2"/>
              <a:buChar char="u"/>
            </a:pPr>
            <a:r>
              <a:rPr lang="zh-CN" altLang="en-US" sz="1800" dirty="0" smtClean="0">
                <a:solidFill>
                  <a:srgbClr val="0F4D7C"/>
                </a:solidFill>
              </a:rPr>
              <a:t>正确面对恐惧与抑郁</a:t>
            </a:r>
            <a:endParaRPr lang="en-US" altLang="zh-CN" sz="1800" dirty="0" smtClean="0">
              <a:solidFill>
                <a:srgbClr val="0F4D7C"/>
              </a:solidFill>
            </a:endParaRPr>
          </a:p>
          <a:p>
            <a:endParaRPr lang="en-US" altLang="zh-CN" sz="1800" dirty="0" smtClean="0">
              <a:solidFill>
                <a:srgbClr val="0F4D7C"/>
              </a:solidFill>
            </a:endParaRPr>
          </a:p>
          <a:p>
            <a:endParaRPr lang="en-US" altLang="zh-CN" sz="1800" dirty="0" smtClean="0">
              <a:solidFill>
                <a:srgbClr val="0F4D7C"/>
              </a:solidFill>
            </a:endParaRPr>
          </a:p>
          <a:p>
            <a:pPr marL="342900" indent="-342900">
              <a:buFont typeface="Wingdings" panose="05000000000000000000" pitchFamily="2" charset="2"/>
              <a:buChar char="u"/>
            </a:pPr>
            <a:r>
              <a:rPr lang="zh-CN" altLang="en-US" sz="1800" dirty="0" smtClean="0">
                <a:solidFill>
                  <a:srgbClr val="0F4D7C"/>
                </a:solidFill>
              </a:rPr>
              <a:t>疼痛来袭，坚强对待</a:t>
            </a:r>
            <a:endParaRPr lang="zh-CN" altLang="en-US" sz="1800" dirty="0">
              <a:solidFill>
                <a:srgbClr val="0F4D7C"/>
              </a:solidFill>
            </a:endParaRPr>
          </a:p>
        </p:txBody>
      </p:sp>
      <p:sp>
        <p:nvSpPr>
          <p:cNvPr id="18" name="等腰三角形 17"/>
          <p:cNvSpPr/>
          <p:nvPr/>
        </p:nvSpPr>
        <p:spPr>
          <a:xfrm rot="5400000">
            <a:off x="5719321" y="1119274"/>
            <a:ext cx="342519" cy="295275"/>
          </a:xfrm>
          <a:prstGeom prst="triangle">
            <a:avLst/>
          </a:prstGeom>
          <a:solidFill>
            <a:srgbClr val="F69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3575720" y="1438171"/>
            <a:ext cx="2906328" cy="0"/>
          </a:xfrm>
          <a:prstGeom prst="line">
            <a:avLst/>
          </a:prstGeom>
          <a:ln w="28575">
            <a:solidFill>
              <a:srgbClr val="F69C10"/>
            </a:solidFill>
          </a:ln>
        </p:spPr>
        <p:style>
          <a:lnRef idx="1">
            <a:schemeClr val="accent1"/>
          </a:lnRef>
          <a:fillRef idx="0">
            <a:schemeClr val="accent1"/>
          </a:fillRef>
          <a:effectRef idx="0">
            <a:schemeClr val="accent1"/>
          </a:effectRef>
          <a:fontRef idx="minor">
            <a:schemeClr val="tx1"/>
          </a:fontRef>
        </p:style>
      </p:cxnSp>
      <p:sp>
        <p:nvSpPr>
          <p:cNvPr id="19" name="等腰三角形 18"/>
          <p:cNvSpPr/>
          <p:nvPr/>
        </p:nvSpPr>
        <p:spPr>
          <a:xfrm rot="5400000">
            <a:off x="5729481" y="2390886"/>
            <a:ext cx="342519" cy="295275"/>
          </a:xfrm>
          <a:prstGeom prst="triangle">
            <a:avLst/>
          </a:prstGeom>
          <a:solidFill>
            <a:srgbClr val="F69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4901483" y="2709783"/>
            <a:ext cx="1631942" cy="0"/>
          </a:xfrm>
          <a:prstGeom prst="line">
            <a:avLst/>
          </a:prstGeom>
          <a:ln w="28575">
            <a:solidFill>
              <a:srgbClr val="F69C10"/>
            </a:solidFill>
          </a:ln>
        </p:spPr>
        <p:style>
          <a:lnRef idx="1">
            <a:schemeClr val="accent1"/>
          </a:lnRef>
          <a:fillRef idx="0">
            <a:schemeClr val="accent1"/>
          </a:fillRef>
          <a:effectRef idx="0">
            <a:schemeClr val="accent1"/>
          </a:effectRef>
          <a:fontRef idx="minor">
            <a:schemeClr val="tx1"/>
          </a:fontRef>
        </p:style>
      </p:cxnSp>
      <p:sp>
        <p:nvSpPr>
          <p:cNvPr id="21" name="等腰三角形 20"/>
          <p:cNvSpPr/>
          <p:nvPr/>
        </p:nvSpPr>
        <p:spPr>
          <a:xfrm rot="5400000">
            <a:off x="5729480" y="3162406"/>
            <a:ext cx="342519" cy="295275"/>
          </a:xfrm>
          <a:prstGeom prst="triangle">
            <a:avLst/>
          </a:prstGeom>
          <a:solidFill>
            <a:srgbClr val="F69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4007768" y="3487023"/>
            <a:ext cx="2454040" cy="0"/>
          </a:xfrm>
          <a:prstGeom prst="line">
            <a:avLst/>
          </a:prstGeom>
          <a:ln w="28575">
            <a:solidFill>
              <a:srgbClr val="F69C10"/>
            </a:solidFill>
          </a:ln>
        </p:spPr>
        <p:style>
          <a:lnRef idx="1">
            <a:schemeClr val="accent1"/>
          </a:lnRef>
          <a:fillRef idx="0">
            <a:schemeClr val="accent1"/>
          </a:fillRef>
          <a:effectRef idx="0">
            <a:schemeClr val="accent1"/>
          </a:effectRef>
          <a:fontRef idx="minor">
            <a:schemeClr val="tx1"/>
          </a:fontRef>
        </p:style>
      </p:cxnSp>
      <p:sp>
        <p:nvSpPr>
          <p:cNvPr id="23" name="等腰三角形 22"/>
          <p:cNvSpPr/>
          <p:nvPr/>
        </p:nvSpPr>
        <p:spPr>
          <a:xfrm rot="5400000">
            <a:off x="5729479" y="4389589"/>
            <a:ext cx="342519" cy="295275"/>
          </a:xfrm>
          <a:prstGeom prst="triangle">
            <a:avLst/>
          </a:prstGeom>
          <a:solidFill>
            <a:srgbClr val="F69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p:nvPr/>
        </p:nvCxnSpPr>
        <p:spPr>
          <a:xfrm>
            <a:off x="3086072" y="4708486"/>
            <a:ext cx="3441976" cy="0"/>
          </a:xfrm>
          <a:prstGeom prst="line">
            <a:avLst/>
          </a:prstGeom>
          <a:ln w="28575">
            <a:solidFill>
              <a:srgbClr val="F69C10"/>
            </a:solidFill>
          </a:ln>
        </p:spPr>
        <p:style>
          <a:lnRef idx="1">
            <a:schemeClr val="accent1"/>
          </a:lnRef>
          <a:fillRef idx="0">
            <a:schemeClr val="accent1"/>
          </a:fillRef>
          <a:effectRef idx="0">
            <a:schemeClr val="accent1"/>
          </a:effectRef>
          <a:fontRef idx="minor">
            <a:schemeClr val="tx1"/>
          </a:fontRef>
        </p:style>
      </p:cxnSp>
      <p:sp>
        <p:nvSpPr>
          <p:cNvPr id="25" name="等腰三角形 24"/>
          <p:cNvSpPr/>
          <p:nvPr/>
        </p:nvSpPr>
        <p:spPr>
          <a:xfrm rot="5400000">
            <a:off x="5729479" y="5631227"/>
            <a:ext cx="342519" cy="295275"/>
          </a:xfrm>
          <a:prstGeom prst="triangle">
            <a:avLst/>
          </a:prstGeom>
          <a:solidFill>
            <a:srgbClr val="F69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a:off x="3086072" y="5950124"/>
            <a:ext cx="3441976" cy="0"/>
          </a:xfrm>
          <a:prstGeom prst="line">
            <a:avLst/>
          </a:prstGeom>
          <a:ln w="28575">
            <a:solidFill>
              <a:srgbClr val="F69C10"/>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07368" y="166560"/>
            <a:ext cx="11449272" cy="6502799"/>
            <a:chOff x="407368" y="166560"/>
            <a:chExt cx="11449272" cy="6502799"/>
          </a:xfrm>
        </p:grpSpPr>
        <p:sp>
          <p:nvSpPr>
            <p:cNvPr id="6" name="圆角矩形 5"/>
            <p:cNvSpPr/>
            <p:nvPr/>
          </p:nvSpPr>
          <p:spPr>
            <a:xfrm>
              <a:off x="407368" y="621550"/>
              <a:ext cx="11449272" cy="6047809"/>
            </a:xfrm>
            <a:prstGeom prst="roundRect">
              <a:avLst>
                <a:gd name="adj" fmla="val 2274"/>
              </a:avLst>
            </a:prstGeom>
            <a:noFill/>
            <a:ln>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2" name="文本框 1"/>
            <p:cNvSpPr txBox="1"/>
            <p:nvPr/>
          </p:nvSpPr>
          <p:spPr>
            <a:xfrm>
              <a:off x="479376" y="166560"/>
              <a:ext cx="6579830" cy="400110"/>
            </a:xfrm>
            <a:prstGeom prst="rect">
              <a:avLst/>
            </a:prstGeom>
            <a:noFill/>
          </p:spPr>
          <p:txBody>
            <a:bodyPr wrap="square" rtlCol="0">
              <a:spAutoFit/>
            </a:bodyPr>
            <a:lstStyle/>
            <a:p>
              <a:r>
                <a:rPr lang="zh-CN" altLang="en-US" sz="2000" b="1" dirty="0" smtClean="0">
                  <a:solidFill>
                    <a:srgbClr val="F69C10"/>
                  </a:solidFill>
                  <a:latin typeface="+mn-ea"/>
                  <a:ea typeface="+mn-ea"/>
                </a:rPr>
                <a:t>治疗效果最大化，生活质量最高化。</a:t>
              </a:r>
              <a:endParaRPr lang="zh-CN" altLang="en-US" sz="2000" b="1" dirty="0">
                <a:solidFill>
                  <a:srgbClr val="F69C10"/>
                </a:solidFill>
                <a:latin typeface="+mn-ea"/>
                <a:ea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4404" y="-9586"/>
            <a:ext cx="12206404" cy="6902276"/>
          </a:xfrm>
          <a:prstGeom prst="rect">
            <a:avLst/>
          </a:prstGeom>
        </p:spPr>
      </p:pic>
      <p:sp>
        <p:nvSpPr>
          <p:cNvPr id="2" name="矩形 1"/>
          <p:cNvSpPr/>
          <p:nvPr/>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useBgFill="1">
        <p:nvSpPr>
          <p:cNvPr id="3" name="椭圆 2"/>
          <p:cNvSpPr/>
          <p:nvPr/>
        </p:nvSpPr>
        <p:spPr>
          <a:xfrm>
            <a:off x="6081218" y="2838949"/>
            <a:ext cx="3085174" cy="3085174"/>
          </a:xfrm>
          <a:prstGeom prst="ellipse">
            <a:avLst/>
          </a:prstGeom>
          <a:ln w="57150">
            <a:solidFill>
              <a:schemeClr val="bg1">
                <a:lumMod val="75000"/>
              </a:schemeClr>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845841" y="2603572"/>
            <a:ext cx="3555928" cy="3555928"/>
          </a:xfrm>
          <a:prstGeom prst="ellipse">
            <a:avLst/>
          </a:prstGeom>
          <a:noFill/>
          <a:ln w="203200">
            <a:gradFill flip="none" rotWithShape="1">
              <a:gsLst>
                <a:gs pos="0">
                  <a:schemeClr val="accent1">
                    <a:lumMod val="5000"/>
                    <a:lumOff val="95000"/>
                  </a:schemeClr>
                </a:gs>
                <a:gs pos="30222">
                  <a:srgbClr val="A6A6A6"/>
                </a:gs>
                <a:gs pos="60000">
                  <a:schemeClr val="bg1">
                    <a:lumMod val="65000"/>
                  </a:schemeClr>
                </a:gs>
                <a:gs pos="18000">
                  <a:schemeClr val="bg1">
                    <a:lumMod val="65000"/>
                  </a:schemeClr>
                </a:gs>
                <a:gs pos="100000">
                  <a:schemeClr val="bg1"/>
                </a:gs>
              </a:gsLst>
              <a:path path="shape">
                <a:fillToRect l="50000" t="50000" r="50000" b="50000"/>
              </a:path>
              <a:tileRect/>
            </a:gra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 name="椭圆 5"/>
          <p:cNvSpPr/>
          <p:nvPr/>
        </p:nvSpPr>
        <p:spPr>
          <a:xfrm>
            <a:off x="9174418" y="1503618"/>
            <a:ext cx="1602864" cy="1602864"/>
          </a:xfrm>
          <a:prstGeom prst="ellipse">
            <a:avLst/>
          </a:prstGeom>
          <a:ln w="25400">
            <a:solidFill>
              <a:schemeClr val="bg1">
                <a:lumMod val="75000"/>
              </a:schemeClr>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029700" y="1358900"/>
            <a:ext cx="1892300" cy="1892300"/>
          </a:xfrm>
          <a:prstGeom prst="ellipse">
            <a:avLst/>
          </a:prstGeom>
          <a:noFill/>
          <a:ln w="127000">
            <a:solidFill>
              <a:schemeClr val="bg1">
                <a:lumMod val="75000"/>
              </a:schemeClr>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324953" y="1405846"/>
            <a:ext cx="4493538" cy="830997"/>
          </a:xfrm>
          <a:prstGeom prst="rect">
            <a:avLst/>
          </a:prstGeom>
          <a:noFill/>
        </p:spPr>
        <p:txBody>
          <a:bodyPr wrap="none" rtlCol="0">
            <a:spAutoFit/>
          </a:bodyPr>
          <a:lstStyle/>
          <a:p>
            <a:r>
              <a:rPr lang="zh-CN" altLang="en-US" sz="4800" dirty="0">
                <a:solidFill>
                  <a:schemeClr val="bg1">
                    <a:lumMod val="95000"/>
                  </a:schemeClr>
                </a:solidFill>
                <a:latin typeface="+mn-ea"/>
                <a:ea typeface="+mn-ea"/>
              </a:rPr>
              <a:t>健康</a:t>
            </a:r>
            <a:r>
              <a:rPr lang="zh-CN" altLang="en-US" sz="4800" dirty="0" smtClean="0">
                <a:solidFill>
                  <a:schemeClr val="bg1">
                    <a:lumMod val="95000"/>
                  </a:schemeClr>
                </a:solidFill>
                <a:latin typeface="+mn-ea"/>
                <a:ea typeface="+mn-ea"/>
              </a:rPr>
              <a:t>的饮食观念</a:t>
            </a:r>
            <a:endParaRPr lang="zh-CN" altLang="en-US" sz="4800" dirty="0">
              <a:solidFill>
                <a:schemeClr val="bg1">
                  <a:lumMod val="95000"/>
                </a:schemeClr>
              </a:solidFill>
              <a:latin typeface="+mn-ea"/>
              <a:ea typeface="+mn-ea"/>
            </a:endParaRPr>
          </a:p>
        </p:txBody>
      </p:sp>
      <p:sp>
        <p:nvSpPr>
          <p:cNvPr id="11" name="文本框 10"/>
          <p:cNvSpPr txBox="1"/>
          <p:nvPr/>
        </p:nvSpPr>
        <p:spPr>
          <a:xfrm>
            <a:off x="1324953" y="2690983"/>
            <a:ext cx="4493538" cy="830997"/>
          </a:xfrm>
          <a:prstGeom prst="rect">
            <a:avLst/>
          </a:prstGeom>
          <a:noFill/>
        </p:spPr>
        <p:txBody>
          <a:bodyPr wrap="none" rtlCol="0">
            <a:spAutoFit/>
          </a:bodyPr>
          <a:lstStyle>
            <a:defPPr>
              <a:defRPr lang="zh-CN"/>
            </a:defPPr>
            <a:lvl1pPr>
              <a:defRPr sz="4800">
                <a:solidFill>
                  <a:schemeClr val="bg1">
                    <a:lumMod val="95000"/>
                  </a:schemeClr>
                </a:solidFill>
                <a:latin typeface="+mn-ea"/>
                <a:ea typeface="+mn-ea"/>
              </a:defRPr>
            </a:lvl1pPr>
          </a:lstStyle>
          <a:p>
            <a:r>
              <a:rPr lang="zh-CN" altLang="en-US" dirty="0"/>
              <a:t>健康的运动方式</a:t>
            </a:r>
            <a:endParaRPr lang="zh-CN" altLang="en-US" dirty="0"/>
          </a:p>
        </p:txBody>
      </p:sp>
      <p:cxnSp>
        <p:nvCxnSpPr>
          <p:cNvPr id="14" name="直接连接符 13"/>
          <p:cNvCxnSpPr/>
          <p:nvPr/>
        </p:nvCxnSpPr>
        <p:spPr>
          <a:xfrm>
            <a:off x="1361109" y="2303562"/>
            <a:ext cx="76680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325700" y="3587285"/>
            <a:ext cx="46080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5843700" y="3497285"/>
            <a:ext cx="180000" cy="180000"/>
          </a:xfrm>
          <a:prstGeom prst="ellipse">
            <a:avLst/>
          </a:prstGeom>
          <a:solidFill>
            <a:schemeClr val="bg1">
              <a:lumMod val="50000"/>
            </a:schemeClr>
          </a:solid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椭圆 17"/>
          <p:cNvSpPr/>
          <p:nvPr/>
        </p:nvSpPr>
        <p:spPr>
          <a:xfrm>
            <a:off x="8939468" y="2249562"/>
            <a:ext cx="108000" cy="108000"/>
          </a:xfrm>
          <a:prstGeom prst="ellipse">
            <a:avLst/>
          </a:prstGeom>
          <a:solidFill>
            <a:schemeClr val="bg1">
              <a:lumMod val="50000"/>
            </a:schemeClr>
          </a:solid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8" name="图片 7"/>
          <p:cNvPicPr>
            <a:picLocks noChangeAspect="1"/>
          </p:cNvPicPr>
          <p:nvPr/>
        </p:nvPicPr>
        <p:blipFill rotWithShape="1">
          <a:blip r:embed="rId2"/>
          <a:srcRect t="412" b="412"/>
          <a:stretch>
            <a:fillRect/>
          </a:stretch>
        </p:blipFill>
        <p:spPr>
          <a:xfrm>
            <a:off x="6132211" y="2868655"/>
            <a:ext cx="3060857" cy="3060857"/>
          </a:xfrm>
          <a:prstGeom prst="ellipse">
            <a:avLst/>
          </a:prstGeom>
        </p:spPr>
      </p:pic>
      <p:pic>
        <p:nvPicPr>
          <p:cNvPr id="9" name="图片 8"/>
          <p:cNvPicPr>
            <a:picLocks noChangeAspect="1"/>
          </p:cNvPicPr>
          <p:nvPr/>
        </p:nvPicPr>
        <p:blipFill rotWithShape="1">
          <a:blip r:embed="rId3"/>
          <a:srcRect l="784" r="784"/>
          <a:stretch>
            <a:fillRect/>
          </a:stretch>
        </p:blipFill>
        <p:spPr>
          <a:xfrm>
            <a:off x="9166392" y="1494554"/>
            <a:ext cx="1648248" cy="1648248"/>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9336" y="1467662"/>
            <a:ext cx="6146800" cy="4215493"/>
            <a:chOff x="592137" y="1257640"/>
            <a:chExt cx="4610100" cy="3161620"/>
          </a:xfrm>
        </p:grpSpPr>
        <p:graphicFrame>
          <p:nvGraphicFramePr>
            <p:cNvPr id="3" name="图表 2"/>
            <p:cNvGraphicFramePr/>
            <p:nvPr/>
          </p:nvGraphicFramePr>
          <p:xfrm>
            <a:off x="592137" y="1257640"/>
            <a:ext cx="4610100" cy="3161620"/>
          </p:xfrm>
          <a:graphic>
            <a:graphicData uri="http://schemas.openxmlformats.org/drawingml/2006/chart">
              <c:chart xmlns:c="http://schemas.openxmlformats.org/drawingml/2006/chart" xmlns:r="http://schemas.openxmlformats.org/officeDocument/2006/relationships" r:id="rId1"/>
            </a:graphicData>
          </a:graphic>
        </p:graphicFrame>
        <p:grpSp>
          <p:nvGrpSpPr>
            <p:cNvPr id="4" name="Group 104"/>
            <p:cNvGrpSpPr>
              <a:grpSpLocks noChangeAspect="1"/>
            </p:cNvGrpSpPr>
            <p:nvPr/>
          </p:nvGrpSpPr>
          <p:grpSpPr bwMode="auto">
            <a:xfrm>
              <a:off x="2500313" y="2233613"/>
              <a:ext cx="773112" cy="1108075"/>
              <a:chOff x="1575" y="1407"/>
              <a:chExt cx="487" cy="698"/>
            </a:xfrm>
          </p:grpSpPr>
          <p:sp>
            <p:nvSpPr>
              <p:cNvPr id="5" name="AutoShape 103"/>
              <p:cNvSpPr>
                <a:spLocks noChangeAspect="1" noChangeArrowheads="1" noTextEdit="1"/>
              </p:cNvSpPr>
              <p:nvPr/>
            </p:nvSpPr>
            <p:spPr bwMode="auto">
              <a:xfrm>
                <a:off x="1575" y="1407"/>
                <a:ext cx="487"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6" name="Rectangle 105"/>
              <p:cNvSpPr>
                <a:spLocks noChangeArrowheads="1"/>
              </p:cNvSpPr>
              <p:nvPr/>
            </p:nvSpPr>
            <p:spPr bwMode="auto">
              <a:xfrm>
                <a:off x="1704" y="1933"/>
                <a:ext cx="242" cy="99"/>
              </a:xfrm>
              <a:prstGeom prst="rect">
                <a:avLst/>
              </a:prstGeom>
              <a:solidFill>
                <a:srgbClr val="FDB2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7" name="Rectangle 106"/>
              <p:cNvSpPr>
                <a:spLocks noChangeArrowheads="1"/>
              </p:cNvSpPr>
              <p:nvPr/>
            </p:nvSpPr>
            <p:spPr bwMode="auto">
              <a:xfrm>
                <a:off x="1704" y="1944"/>
                <a:ext cx="242" cy="99"/>
              </a:xfrm>
              <a:prstGeom prst="rect">
                <a:avLst/>
              </a:prstGeom>
              <a:solidFill>
                <a:srgbClr val="F888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8" name="Freeform 107"/>
              <p:cNvSpPr/>
              <p:nvPr/>
            </p:nvSpPr>
            <p:spPr bwMode="auto">
              <a:xfrm>
                <a:off x="1781" y="1945"/>
                <a:ext cx="164" cy="98"/>
              </a:xfrm>
              <a:custGeom>
                <a:avLst/>
                <a:gdLst>
                  <a:gd name="T0" fmla="*/ 0 w 119"/>
                  <a:gd name="T1" fmla="*/ 71 h 71"/>
                  <a:gd name="T2" fmla="*/ 119 w 119"/>
                  <a:gd name="T3" fmla="*/ 71 h 71"/>
                  <a:gd name="T4" fmla="*/ 119 w 119"/>
                  <a:gd name="T5" fmla="*/ 0 h 71"/>
                  <a:gd name="T6" fmla="*/ 93 w 119"/>
                  <a:gd name="T7" fmla="*/ 0 h 71"/>
                  <a:gd name="T8" fmla="*/ 0 w 119"/>
                  <a:gd name="T9" fmla="*/ 71 h 71"/>
                </a:gdLst>
                <a:ahLst/>
                <a:cxnLst>
                  <a:cxn ang="0">
                    <a:pos x="T0" y="T1"/>
                  </a:cxn>
                  <a:cxn ang="0">
                    <a:pos x="T2" y="T3"/>
                  </a:cxn>
                  <a:cxn ang="0">
                    <a:pos x="T4" y="T5"/>
                  </a:cxn>
                  <a:cxn ang="0">
                    <a:pos x="T6" y="T7"/>
                  </a:cxn>
                  <a:cxn ang="0">
                    <a:pos x="T8" y="T9"/>
                  </a:cxn>
                </a:cxnLst>
                <a:rect l="0" t="0" r="r" b="b"/>
                <a:pathLst>
                  <a:path w="119" h="71">
                    <a:moveTo>
                      <a:pt x="0" y="71"/>
                    </a:moveTo>
                    <a:cubicBezTo>
                      <a:pt x="119" y="71"/>
                      <a:pt x="119" y="71"/>
                      <a:pt x="119" y="71"/>
                    </a:cubicBezTo>
                    <a:cubicBezTo>
                      <a:pt x="119" y="0"/>
                      <a:pt x="119" y="0"/>
                      <a:pt x="119" y="0"/>
                    </a:cubicBezTo>
                    <a:cubicBezTo>
                      <a:pt x="93" y="0"/>
                      <a:pt x="93" y="0"/>
                      <a:pt x="93" y="0"/>
                    </a:cubicBezTo>
                    <a:cubicBezTo>
                      <a:pt x="62" y="24"/>
                      <a:pt x="31" y="48"/>
                      <a:pt x="0" y="71"/>
                    </a:cubicBezTo>
                    <a:close/>
                  </a:path>
                </a:pathLst>
              </a:custGeom>
              <a:solidFill>
                <a:srgbClr val="FF6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Rectangle 108"/>
              <p:cNvSpPr>
                <a:spLocks noChangeArrowheads="1"/>
              </p:cNvSpPr>
              <p:nvPr/>
            </p:nvSpPr>
            <p:spPr bwMode="auto">
              <a:xfrm>
                <a:off x="1644" y="2026"/>
                <a:ext cx="368" cy="61"/>
              </a:xfrm>
              <a:prstGeom prst="rect">
                <a:avLst/>
              </a:prstGeom>
              <a:solidFill>
                <a:srgbClr val="FDB2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0" name="Rectangle 109"/>
              <p:cNvSpPr>
                <a:spLocks noChangeArrowheads="1"/>
              </p:cNvSpPr>
              <p:nvPr/>
            </p:nvSpPr>
            <p:spPr bwMode="auto">
              <a:xfrm>
                <a:off x="1644" y="2043"/>
                <a:ext cx="368" cy="61"/>
              </a:xfrm>
              <a:prstGeom prst="rect">
                <a:avLst/>
              </a:prstGeom>
              <a:solidFill>
                <a:srgbClr val="FF8D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1" name="Freeform 110"/>
              <p:cNvSpPr/>
              <p:nvPr/>
            </p:nvSpPr>
            <p:spPr bwMode="auto">
              <a:xfrm>
                <a:off x="1781" y="2043"/>
                <a:ext cx="231" cy="61"/>
              </a:xfrm>
              <a:custGeom>
                <a:avLst/>
                <a:gdLst>
                  <a:gd name="T0" fmla="*/ 31 w 168"/>
                  <a:gd name="T1" fmla="*/ 19 h 44"/>
                  <a:gd name="T2" fmla="*/ 20 w 168"/>
                  <a:gd name="T3" fmla="*/ 27 h 44"/>
                  <a:gd name="T4" fmla="*/ 13 w 168"/>
                  <a:gd name="T5" fmla="*/ 33 h 44"/>
                  <a:gd name="T6" fmla="*/ 0 w 168"/>
                  <a:gd name="T7" fmla="*/ 44 h 44"/>
                  <a:gd name="T8" fmla="*/ 168 w 168"/>
                  <a:gd name="T9" fmla="*/ 44 h 44"/>
                  <a:gd name="T10" fmla="*/ 168 w 168"/>
                  <a:gd name="T11" fmla="*/ 0 h 44"/>
                  <a:gd name="T12" fmla="*/ 59 w 168"/>
                  <a:gd name="T13" fmla="*/ 0 h 44"/>
                  <a:gd name="T14" fmla="*/ 31 w 168"/>
                  <a:gd name="T15" fmla="*/ 19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8" h="44">
                    <a:moveTo>
                      <a:pt x="31" y="19"/>
                    </a:moveTo>
                    <a:cubicBezTo>
                      <a:pt x="28" y="22"/>
                      <a:pt x="24" y="24"/>
                      <a:pt x="20" y="27"/>
                    </a:cubicBezTo>
                    <a:cubicBezTo>
                      <a:pt x="18" y="29"/>
                      <a:pt x="15" y="31"/>
                      <a:pt x="13" y="33"/>
                    </a:cubicBezTo>
                    <a:cubicBezTo>
                      <a:pt x="9" y="37"/>
                      <a:pt x="4" y="40"/>
                      <a:pt x="0" y="44"/>
                    </a:cubicBezTo>
                    <a:cubicBezTo>
                      <a:pt x="168" y="44"/>
                      <a:pt x="168" y="44"/>
                      <a:pt x="168" y="44"/>
                    </a:cubicBezTo>
                    <a:cubicBezTo>
                      <a:pt x="168" y="0"/>
                      <a:pt x="168" y="0"/>
                      <a:pt x="168" y="0"/>
                    </a:cubicBezTo>
                    <a:cubicBezTo>
                      <a:pt x="59" y="0"/>
                      <a:pt x="59" y="0"/>
                      <a:pt x="59" y="0"/>
                    </a:cubicBezTo>
                    <a:cubicBezTo>
                      <a:pt x="50" y="6"/>
                      <a:pt x="40" y="12"/>
                      <a:pt x="31" y="19"/>
                    </a:cubicBezTo>
                    <a:close/>
                  </a:path>
                </a:pathLst>
              </a:custGeom>
              <a:solidFill>
                <a:srgbClr val="FF6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Oval 111"/>
              <p:cNvSpPr>
                <a:spLocks noChangeArrowheads="1"/>
              </p:cNvSpPr>
              <p:nvPr/>
            </p:nvSpPr>
            <p:spPr bwMode="auto">
              <a:xfrm>
                <a:off x="1795" y="1868"/>
                <a:ext cx="65" cy="65"/>
              </a:xfrm>
              <a:prstGeom prst="ellipse">
                <a:avLst/>
              </a:prstGeom>
              <a:solidFill>
                <a:srgbClr val="FE9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12"/>
              <p:cNvSpPr/>
              <p:nvPr/>
            </p:nvSpPr>
            <p:spPr bwMode="auto">
              <a:xfrm>
                <a:off x="1809" y="1881"/>
                <a:ext cx="51" cy="52"/>
              </a:xfrm>
              <a:custGeom>
                <a:avLst/>
                <a:gdLst>
                  <a:gd name="T0" fmla="*/ 17 w 37"/>
                  <a:gd name="T1" fmla="*/ 21 h 38"/>
                  <a:gd name="T2" fmla="*/ 0 w 37"/>
                  <a:gd name="T3" fmla="*/ 34 h 38"/>
                  <a:gd name="T4" fmla="*/ 13 w 37"/>
                  <a:gd name="T5" fmla="*/ 38 h 38"/>
                  <a:gd name="T6" fmla="*/ 37 w 37"/>
                  <a:gd name="T7" fmla="*/ 14 h 38"/>
                  <a:gd name="T8" fmla="*/ 32 w 37"/>
                  <a:gd name="T9" fmla="*/ 0 h 38"/>
                  <a:gd name="T10" fmla="*/ 17 w 37"/>
                  <a:gd name="T11" fmla="*/ 21 h 38"/>
                </a:gdLst>
                <a:ahLst/>
                <a:cxnLst>
                  <a:cxn ang="0">
                    <a:pos x="T0" y="T1"/>
                  </a:cxn>
                  <a:cxn ang="0">
                    <a:pos x="T2" y="T3"/>
                  </a:cxn>
                  <a:cxn ang="0">
                    <a:pos x="T4" y="T5"/>
                  </a:cxn>
                  <a:cxn ang="0">
                    <a:pos x="T6" y="T7"/>
                  </a:cxn>
                  <a:cxn ang="0">
                    <a:pos x="T8" y="T9"/>
                  </a:cxn>
                  <a:cxn ang="0">
                    <a:pos x="T10" y="T11"/>
                  </a:cxn>
                </a:cxnLst>
                <a:rect l="0" t="0" r="r" b="b"/>
                <a:pathLst>
                  <a:path w="37" h="38">
                    <a:moveTo>
                      <a:pt x="17" y="21"/>
                    </a:moveTo>
                    <a:cubicBezTo>
                      <a:pt x="12" y="26"/>
                      <a:pt x="6" y="30"/>
                      <a:pt x="0" y="34"/>
                    </a:cubicBezTo>
                    <a:cubicBezTo>
                      <a:pt x="4" y="36"/>
                      <a:pt x="8" y="38"/>
                      <a:pt x="13" y="38"/>
                    </a:cubicBezTo>
                    <a:cubicBezTo>
                      <a:pt x="26" y="38"/>
                      <a:pt x="37" y="27"/>
                      <a:pt x="37" y="14"/>
                    </a:cubicBezTo>
                    <a:cubicBezTo>
                      <a:pt x="37" y="9"/>
                      <a:pt x="35" y="4"/>
                      <a:pt x="32" y="0"/>
                    </a:cubicBezTo>
                    <a:cubicBezTo>
                      <a:pt x="28" y="8"/>
                      <a:pt x="23" y="15"/>
                      <a:pt x="17" y="21"/>
                    </a:cubicBezTo>
                    <a:close/>
                  </a:path>
                </a:pathLst>
              </a:custGeom>
              <a:solidFill>
                <a:srgbClr val="F7710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13"/>
              <p:cNvSpPr>
                <a:spLocks noEditPoints="1"/>
              </p:cNvSpPr>
              <p:nvPr/>
            </p:nvSpPr>
            <p:spPr bwMode="auto">
              <a:xfrm>
                <a:off x="1631" y="1465"/>
                <a:ext cx="376" cy="376"/>
              </a:xfrm>
              <a:custGeom>
                <a:avLst/>
                <a:gdLst>
                  <a:gd name="T0" fmla="*/ 144 w 273"/>
                  <a:gd name="T1" fmla="*/ 4 h 273"/>
                  <a:gd name="T2" fmla="*/ 4 w 273"/>
                  <a:gd name="T3" fmla="*/ 130 h 273"/>
                  <a:gd name="T4" fmla="*/ 129 w 273"/>
                  <a:gd name="T5" fmla="*/ 270 h 273"/>
                  <a:gd name="T6" fmla="*/ 269 w 273"/>
                  <a:gd name="T7" fmla="*/ 144 h 273"/>
                  <a:gd name="T8" fmla="*/ 144 w 273"/>
                  <a:gd name="T9" fmla="*/ 4 h 273"/>
                  <a:gd name="T10" fmla="*/ 130 w 273"/>
                  <a:gd name="T11" fmla="*/ 258 h 273"/>
                  <a:gd name="T12" fmla="*/ 15 w 273"/>
                  <a:gd name="T13" fmla="*/ 130 h 273"/>
                  <a:gd name="T14" fmla="*/ 143 w 273"/>
                  <a:gd name="T15" fmla="*/ 15 h 273"/>
                  <a:gd name="T16" fmla="*/ 258 w 273"/>
                  <a:gd name="T17" fmla="*/ 143 h 273"/>
                  <a:gd name="T18" fmla="*/ 130 w 273"/>
                  <a:gd name="T19" fmla="*/ 258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44" y="4"/>
                    </a:moveTo>
                    <a:cubicBezTo>
                      <a:pt x="70" y="0"/>
                      <a:pt x="8" y="56"/>
                      <a:pt x="4" y="130"/>
                    </a:cubicBezTo>
                    <a:cubicBezTo>
                      <a:pt x="0" y="203"/>
                      <a:pt x="56" y="266"/>
                      <a:pt x="129" y="270"/>
                    </a:cubicBezTo>
                    <a:cubicBezTo>
                      <a:pt x="203" y="273"/>
                      <a:pt x="265" y="217"/>
                      <a:pt x="269" y="144"/>
                    </a:cubicBezTo>
                    <a:cubicBezTo>
                      <a:pt x="273" y="71"/>
                      <a:pt x="217" y="8"/>
                      <a:pt x="144" y="4"/>
                    </a:cubicBezTo>
                    <a:close/>
                    <a:moveTo>
                      <a:pt x="130" y="258"/>
                    </a:moveTo>
                    <a:cubicBezTo>
                      <a:pt x="63" y="255"/>
                      <a:pt x="11" y="197"/>
                      <a:pt x="15" y="130"/>
                    </a:cubicBezTo>
                    <a:cubicBezTo>
                      <a:pt x="19" y="63"/>
                      <a:pt x="76" y="12"/>
                      <a:pt x="143" y="15"/>
                    </a:cubicBezTo>
                    <a:cubicBezTo>
                      <a:pt x="210" y="19"/>
                      <a:pt x="262" y="76"/>
                      <a:pt x="258" y="143"/>
                    </a:cubicBezTo>
                    <a:cubicBezTo>
                      <a:pt x="254" y="210"/>
                      <a:pt x="197" y="262"/>
                      <a:pt x="130" y="258"/>
                    </a:cubicBezTo>
                    <a:close/>
                  </a:path>
                </a:pathLst>
              </a:custGeom>
              <a:solidFill>
                <a:srgbClr val="FCB5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5" name="Freeform 114"/>
              <p:cNvSpPr>
                <a:spLocks noEditPoints="1"/>
              </p:cNvSpPr>
              <p:nvPr/>
            </p:nvSpPr>
            <p:spPr bwMode="auto">
              <a:xfrm>
                <a:off x="1647" y="1481"/>
                <a:ext cx="345" cy="344"/>
              </a:xfrm>
              <a:custGeom>
                <a:avLst/>
                <a:gdLst>
                  <a:gd name="T0" fmla="*/ 132 w 251"/>
                  <a:gd name="T1" fmla="*/ 3 h 250"/>
                  <a:gd name="T2" fmla="*/ 4 w 251"/>
                  <a:gd name="T3" fmla="*/ 118 h 250"/>
                  <a:gd name="T4" fmla="*/ 119 w 251"/>
                  <a:gd name="T5" fmla="*/ 246 h 250"/>
                  <a:gd name="T6" fmla="*/ 247 w 251"/>
                  <a:gd name="T7" fmla="*/ 131 h 250"/>
                  <a:gd name="T8" fmla="*/ 132 w 251"/>
                  <a:gd name="T9" fmla="*/ 3 h 250"/>
                  <a:gd name="T10" fmla="*/ 119 w 251"/>
                  <a:gd name="T11" fmla="*/ 238 h 250"/>
                  <a:gd name="T12" fmla="*/ 12 w 251"/>
                  <a:gd name="T13" fmla="*/ 119 h 250"/>
                  <a:gd name="T14" fmla="*/ 132 w 251"/>
                  <a:gd name="T15" fmla="*/ 11 h 250"/>
                  <a:gd name="T16" fmla="*/ 239 w 251"/>
                  <a:gd name="T17" fmla="*/ 131 h 250"/>
                  <a:gd name="T18" fmla="*/ 119 w 251"/>
                  <a:gd name="T19" fmla="*/ 23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250">
                    <a:moveTo>
                      <a:pt x="132" y="3"/>
                    </a:moveTo>
                    <a:cubicBezTo>
                      <a:pt x="65" y="0"/>
                      <a:pt x="8" y="51"/>
                      <a:pt x="4" y="118"/>
                    </a:cubicBezTo>
                    <a:cubicBezTo>
                      <a:pt x="0" y="185"/>
                      <a:pt x="52" y="243"/>
                      <a:pt x="119" y="246"/>
                    </a:cubicBezTo>
                    <a:cubicBezTo>
                      <a:pt x="186" y="250"/>
                      <a:pt x="243" y="198"/>
                      <a:pt x="247" y="131"/>
                    </a:cubicBezTo>
                    <a:cubicBezTo>
                      <a:pt x="251" y="64"/>
                      <a:pt x="199" y="7"/>
                      <a:pt x="132" y="3"/>
                    </a:cubicBezTo>
                    <a:close/>
                    <a:moveTo>
                      <a:pt x="119" y="238"/>
                    </a:moveTo>
                    <a:cubicBezTo>
                      <a:pt x="57" y="235"/>
                      <a:pt x="9" y="181"/>
                      <a:pt x="12" y="119"/>
                    </a:cubicBezTo>
                    <a:cubicBezTo>
                      <a:pt x="15" y="56"/>
                      <a:pt x="69" y="8"/>
                      <a:pt x="132" y="11"/>
                    </a:cubicBezTo>
                    <a:cubicBezTo>
                      <a:pt x="194" y="15"/>
                      <a:pt x="242" y="68"/>
                      <a:pt x="239" y="131"/>
                    </a:cubicBezTo>
                    <a:cubicBezTo>
                      <a:pt x="236" y="194"/>
                      <a:pt x="182" y="242"/>
                      <a:pt x="119" y="238"/>
                    </a:cubicBezTo>
                    <a:close/>
                  </a:path>
                </a:pathLst>
              </a:custGeom>
              <a:solidFill>
                <a:srgbClr val="FE8C1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6" name="Freeform 115"/>
              <p:cNvSpPr/>
              <p:nvPr/>
            </p:nvSpPr>
            <p:spPr bwMode="auto">
              <a:xfrm>
                <a:off x="1659" y="1492"/>
                <a:ext cx="320" cy="322"/>
              </a:xfrm>
              <a:custGeom>
                <a:avLst/>
                <a:gdLst>
                  <a:gd name="T0" fmla="*/ 123 w 233"/>
                  <a:gd name="T1" fmla="*/ 3 h 234"/>
                  <a:gd name="T2" fmla="*/ 3 w 233"/>
                  <a:gd name="T3" fmla="*/ 111 h 234"/>
                  <a:gd name="T4" fmla="*/ 110 w 233"/>
                  <a:gd name="T5" fmla="*/ 230 h 234"/>
                  <a:gd name="T6" fmla="*/ 230 w 233"/>
                  <a:gd name="T7" fmla="*/ 123 h 234"/>
                  <a:gd name="T8" fmla="*/ 123 w 233"/>
                  <a:gd name="T9" fmla="*/ 3 h 234"/>
                </a:gdLst>
                <a:ahLst/>
                <a:cxnLst>
                  <a:cxn ang="0">
                    <a:pos x="T0" y="T1"/>
                  </a:cxn>
                  <a:cxn ang="0">
                    <a:pos x="T2" y="T3"/>
                  </a:cxn>
                  <a:cxn ang="0">
                    <a:pos x="T4" y="T5"/>
                  </a:cxn>
                  <a:cxn ang="0">
                    <a:pos x="T6" y="T7"/>
                  </a:cxn>
                  <a:cxn ang="0">
                    <a:pos x="T8" y="T9"/>
                  </a:cxn>
                </a:cxnLst>
                <a:rect l="0" t="0" r="r" b="b"/>
                <a:pathLst>
                  <a:path w="233" h="234">
                    <a:moveTo>
                      <a:pt x="123" y="3"/>
                    </a:moveTo>
                    <a:cubicBezTo>
                      <a:pt x="60" y="0"/>
                      <a:pt x="6" y="48"/>
                      <a:pt x="3" y="111"/>
                    </a:cubicBezTo>
                    <a:cubicBezTo>
                      <a:pt x="0" y="173"/>
                      <a:pt x="48" y="227"/>
                      <a:pt x="110" y="230"/>
                    </a:cubicBezTo>
                    <a:cubicBezTo>
                      <a:pt x="173" y="234"/>
                      <a:pt x="227" y="186"/>
                      <a:pt x="230" y="123"/>
                    </a:cubicBezTo>
                    <a:cubicBezTo>
                      <a:pt x="233" y="60"/>
                      <a:pt x="185" y="7"/>
                      <a:pt x="123" y="3"/>
                    </a:cubicBezTo>
                    <a:close/>
                  </a:path>
                </a:pathLst>
              </a:custGeom>
              <a:solidFill>
                <a:srgbClr val="F7DFC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 name="Freeform 116"/>
              <p:cNvSpPr/>
              <p:nvPr/>
            </p:nvSpPr>
            <p:spPr bwMode="auto">
              <a:xfrm>
                <a:off x="1809" y="1513"/>
                <a:ext cx="34" cy="33"/>
              </a:xfrm>
              <a:custGeom>
                <a:avLst/>
                <a:gdLst>
                  <a:gd name="T0" fmla="*/ 18 w 34"/>
                  <a:gd name="T1" fmla="*/ 0 h 33"/>
                  <a:gd name="T2" fmla="*/ 22 w 34"/>
                  <a:gd name="T3" fmla="*/ 11 h 33"/>
                  <a:gd name="T4" fmla="*/ 34 w 34"/>
                  <a:gd name="T5" fmla="*/ 14 h 33"/>
                  <a:gd name="T6" fmla="*/ 25 w 34"/>
                  <a:gd name="T7" fmla="*/ 22 h 33"/>
                  <a:gd name="T8" fmla="*/ 26 w 34"/>
                  <a:gd name="T9" fmla="*/ 33 h 33"/>
                  <a:gd name="T10" fmla="*/ 16 w 34"/>
                  <a:gd name="T11" fmla="*/ 27 h 33"/>
                  <a:gd name="T12" fmla="*/ 5 w 34"/>
                  <a:gd name="T13" fmla="*/ 32 h 33"/>
                  <a:gd name="T14" fmla="*/ 8 w 34"/>
                  <a:gd name="T15" fmla="*/ 21 h 33"/>
                  <a:gd name="T16" fmla="*/ 0 w 34"/>
                  <a:gd name="T17" fmla="*/ 12 h 33"/>
                  <a:gd name="T18" fmla="*/ 12 w 34"/>
                  <a:gd name="T19" fmla="*/ 11 h 33"/>
                  <a:gd name="T20" fmla="*/ 18 w 34"/>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3">
                    <a:moveTo>
                      <a:pt x="18" y="0"/>
                    </a:moveTo>
                    <a:lnTo>
                      <a:pt x="22" y="11"/>
                    </a:lnTo>
                    <a:lnTo>
                      <a:pt x="34" y="14"/>
                    </a:lnTo>
                    <a:lnTo>
                      <a:pt x="25" y="22"/>
                    </a:lnTo>
                    <a:lnTo>
                      <a:pt x="26" y="33"/>
                    </a:lnTo>
                    <a:lnTo>
                      <a:pt x="16" y="27"/>
                    </a:lnTo>
                    <a:lnTo>
                      <a:pt x="5" y="32"/>
                    </a:lnTo>
                    <a:lnTo>
                      <a:pt x="8" y="21"/>
                    </a:lnTo>
                    <a:lnTo>
                      <a:pt x="0" y="12"/>
                    </a:lnTo>
                    <a:lnTo>
                      <a:pt x="12" y="11"/>
                    </a:lnTo>
                    <a:lnTo>
                      <a:pt x="18" y="0"/>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 name="Freeform 117"/>
              <p:cNvSpPr/>
              <p:nvPr/>
            </p:nvSpPr>
            <p:spPr bwMode="auto">
              <a:xfrm>
                <a:off x="1795" y="1762"/>
                <a:ext cx="35" cy="33"/>
              </a:xfrm>
              <a:custGeom>
                <a:avLst/>
                <a:gdLst>
                  <a:gd name="T0" fmla="*/ 17 w 35"/>
                  <a:gd name="T1" fmla="*/ 33 h 33"/>
                  <a:gd name="T2" fmla="*/ 22 w 35"/>
                  <a:gd name="T3" fmla="*/ 22 h 33"/>
                  <a:gd name="T4" fmla="*/ 35 w 35"/>
                  <a:gd name="T5" fmla="*/ 21 h 33"/>
                  <a:gd name="T6" fmla="*/ 26 w 35"/>
                  <a:gd name="T7" fmla="*/ 13 h 33"/>
                  <a:gd name="T8" fmla="*/ 29 w 35"/>
                  <a:gd name="T9" fmla="*/ 2 h 33"/>
                  <a:gd name="T10" fmla="*/ 18 w 35"/>
                  <a:gd name="T11" fmla="*/ 6 h 33"/>
                  <a:gd name="T12" fmla="*/ 8 w 35"/>
                  <a:gd name="T13" fmla="*/ 0 h 33"/>
                  <a:gd name="T14" fmla="*/ 10 w 35"/>
                  <a:gd name="T15" fmla="*/ 11 h 33"/>
                  <a:gd name="T16" fmla="*/ 0 w 35"/>
                  <a:gd name="T17" fmla="*/ 19 h 33"/>
                  <a:gd name="T18" fmla="*/ 13 w 35"/>
                  <a:gd name="T19" fmla="*/ 22 h 33"/>
                  <a:gd name="T20" fmla="*/ 17 w 35"/>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3">
                    <a:moveTo>
                      <a:pt x="17" y="33"/>
                    </a:moveTo>
                    <a:lnTo>
                      <a:pt x="22" y="22"/>
                    </a:lnTo>
                    <a:lnTo>
                      <a:pt x="35" y="21"/>
                    </a:lnTo>
                    <a:lnTo>
                      <a:pt x="26" y="13"/>
                    </a:lnTo>
                    <a:lnTo>
                      <a:pt x="29" y="2"/>
                    </a:lnTo>
                    <a:lnTo>
                      <a:pt x="18" y="6"/>
                    </a:lnTo>
                    <a:lnTo>
                      <a:pt x="8" y="0"/>
                    </a:lnTo>
                    <a:lnTo>
                      <a:pt x="10" y="11"/>
                    </a:lnTo>
                    <a:lnTo>
                      <a:pt x="0" y="19"/>
                    </a:lnTo>
                    <a:lnTo>
                      <a:pt x="13" y="22"/>
                    </a:lnTo>
                    <a:lnTo>
                      <a:pt x="17" y="33"/>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 name="Freeform 118"/>
              <p:cNvSpPr/>
              <p:nvPr/>
            </p:nvSpPr>
            <p:spPr bwMode="auto">
              <a:xfrm>
                <a:off x="1765" y="1520"/>
                <a:ext cx="33" cy="33"/>
              </a:xfrm>
              <a:custGeom>
                <a:avLst/>
                <a:gdLst>
                  <a:gd name="T0" fmla="*/ 14 w 33"/>
                  <a:gd name="T1" fmla="*/ 0 h 33"/>
                  <a:gd name="T2" fmla="*/ 22 w 33"/>
                  <a:gd name="T3" fmla="*/ 8 h 33"/>
                  <a:gd name="T4" fmla="*/ 33 w 33"/>
                  <a:gd name="T5" fmla="*/ 7 h 33"/>
                  <a:gd name="T6" fmla="*/ 27 w 33"/>
                  <a:gd name="T7" fmla="*/ 16 h 33"/>
                  <a:gd name="T8" fmla="*/ 33 w 33"/>
                  <a:gd name="T9" fmla="*/ 27 h 33"/>
                  <a:gd name="T10" fmla="*/ 21 w 33"/>
                  <a:gd name="T11" fmla="*/ 25 h 33"/>
                  <a:gd name="T12" fmla="*/ 12 w 33"/>
                  <a:gd name="T13" fmla="*/ 33 h 33"/>
                  <a:gd name="T14" fmla="*/ 11 w 33"/>
                  <a:gd name="T15" fmla="*/ 22 h 33"/>
                  <a:gd name="T16" fmla="*/ 0 w 33"/>
                  <a:gd name="T17" fmla="*/ 16 h 33"/>
                  <a:gd name="T18" fmla="*/ 11 w 33"/>
                  <a:gd name="T19" fmla="*/ 11 h 33"/>
                  <a:gd name="T20" fmla="*/ 14 w 33"/>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14" y="0"/>
                    </a:moveTo>
                    <a:lnTo>
                      <a:pt x="22" y="8"/>
                    </a:lnTo>
                    <a:lnTo>
                      <a:pt x="33" y="7"/>
                    </a:lnTo>
                    <a:lnTo>
                      <a:pt x="27" y="16"/>
                    </a:lnTo>
                    <a:lnTo>
                      <a:pt x="33" y="27"/>
                    </a:lnTo>
                    <a:lnTo>
                      <a:pt x="21" y="25"/>
                    </a:lnTo>
                    <a:lnTo>
                      <a:pt x="12" y="33"/>
                    </a:lnTo>
                    <a:lnTo>
                      <a:pt x="11" y="22"/>
                    </a:lnTo>
                    <a:lnTo>
                      <a:pt x="0" y="16"/>
                    </a:lnTo>
                    <a:lnTo>
                      <a:pt x="11" y="11"/>
                    </a:lnTo>
                    <a:lnTo>
                      <a:pt x="14" y="0"/>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0" name="Freeform 119"/>
              <p:cNvSpPr/>
              <p:nvPr/>
            </p:nvSpPr>
            <p:spPr bwMode="auto">
              <a:xfrm>
                <a:off x="1841" y="1755"/>
                <a:ext cx="31" cy="33"/>
              </a:xfrm>
              <a:custGeom>
                <a:avLst/>
                <a:gdLst>
                  <a:gd name="T0" fmla="*/ 19 w 31"/>
                  <a:gd name="T1" fmla="*/ 33 h 33"/>
                  <a:gd name="T2" fmla="*/ 22 w 31"/>
                  <a:gd name="T3" fmla="*/ 22 h 33"/>
                  <a:gd name="T4" fmla="*/ 31 w 31"/>
                  <a:gd name="T5" fmla="*/ 17 h 33"/>
                  <a:gd name="T6" fmla="*/ 22 w 31"/>
                  <a:gd name="T7" fmla="*/ 11 h 33"/>
                  <a:gd name="T8" fmla="*/ 20 w 31"/>
                  <a:gd name="T9" fmla="*/ 0 h 33"/>
                  <a:gd name="T10" fmla="*/ 12 w 31"/>
                  <a:gd name="T11" fmla="*/ 9 h 33"/>
                  <a:gd name="T12" fmla="*/ 0 w 31"/>
                  <a:gd name="T13" fmla="*/ 6 h 33"/>
                  <a:gd name="T14" fmla="*/ 5 w 31"/>
                  <a:gd name="T15" fmla="*/ 17 h 33"/>
                  <a:gd name="T16" fmla="*/ 0 w 31"/>
                  <a:gd name="T17" fmla="*/ 26 h 33"/>
                  <a:gd name="T18" fmla="*/ 11 w 31"/>
                  <a:gd name="T19" fmla="*/ 25 h 33"/>
                  <a:gd name="T20" fmla="*/ 19 w 31"/>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3">
                    <a:moveTo>
                      <a:pt x="19" y="33"/>
                    </a:moveTo>
                    <a:lnTo>
                      <a:pt x="22" y="22"/>
                    </a:lnTo>
                    <a:lnTo>
                      <a:pt x="31" y="17"/>
                    </a:lnTo>
                    <a:lnTo>
                      <a:pt x="22" y="11"/>
                    </a:lnTo>
                    <a:lnTo>
                      <a:pt x="20" y="0"/>
                    </a:lnTo>
                    <a:lnTo>
                      <a:pt x="12" y="9"/>
                    </a:lnTo>
                    <a:lnTo>
                      <a:pt x="0" y="6"/>
                    </a:lnTo>
                    <a:lnTo>
                      <a:pt x="5" y="17"/>
                    </a:lnTo>
                    <a:lnTo>
                      <a:pt x="0" y="26"/>
                    </a:lnTo>
                    <a:lnTo>
                      <a:pt x="11" y="25"/>
                    </a:lnTo>
                    <a:lnTo>
                      <a:pt x="19" y="33"/>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120"/>
              <p:cNvSpPr/>
              <p:nvPr/>
            </p:nvSpPr>
            <p:spPr bwMode="auto">
              <a:xfrm>
                <a:off x="1728" y="1540"/>
                <a:ext cx="34" cy="34"/>
              </a:xfrm>
              <a:custGeom>
                <a:avLst/>
                <a:gdLst>
                  <a:gd name="T0" fmla="*/ 7 w 34"/>
                  <a:gd name="T1" fmla="*/ 2 h 34"/>
                  <a:gd name="T2" fmla="*/ 18 w 34"/>
                  <a:gd name="T3" fmla="*/ 7 h 34"/>
                  <a:gd name="T4" fmla="*/ 27 w 34"/>
                  <a:gd name="T5" fmla="*/ 0 h 34"/>
                  <a:gd name="T6" fmla="*/ 26 w 34"/>
                  <a:gd name="T7" fmla="*/ 13 h 34"/>
                  <a:gd name="T8" fmla="*/ 34 w 34"/>
                  <a:gd name="T9" fmla="*/ 21 h 34"/>
                  <a:gd name="T10" fmla="*/ 23 w 34"/>
                  <a:gd name="T11" fmla="*/ 22 h 34"/>
                  <a:gd name="T12" fmla="*/ 18 w 34"/>
                  <a:gd name="T13" fmla="*/ 34 h 34"/>
                  <a:gd name="T14" fmla="*/ 12 w 34"/>
                  <a:gd name="T15" fmla="*/ 22 h 34"/>
                  <a:gd name="T16" fmla="*/ 0 w 34"/>
                  <a:gd name="T17" fmla="*/ 21 h 34"/>
                  <a:gd name="T18" fmla="*/ 9 w 34"/>
                  <a:gd name="T19" fmla="*/ 13 h 34"/>
                  <a:gd name="T20" fmla="*/ 7 w 34"/>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4">
                    <a:moveTo>
                      <a:pt x="7" y="2"/>
                    </a:moveTo>
                    <a:lnTo>
                      <a:pt x="18" y="7"/>
                    </a:lnTo>
                    <a:lnTo>
                      <a:pt x="27" y="0"/>
                    </a:lnTo>
                    <a:lnTo>
                      <a:pt x="26" y="13"/>
                    </a:lnTo>
                    <a:lnTo>
                      <a:pt x="34" y="21"/>
                    </a:lnTo>
                    <a:lnTo>
                      <a:pt x="23" y="22"/>
                    </a:lnTo>
                    <a:lnTo>
                      <a:pt x="18" y="34"/>
                    </a:lnTo>
                    <a:lnTo>
                      <a:pt x="12" y="22"/>
                    </a:lnTo>
                    <a:lnTo>
                      <a:pt x="0" y="21"/>
                    </a:lnTo>
                    <a:lnTo>
                      <a:pt x="9" y="13"/>
                    </a:lnTo>
                    <a:lnTo>
                      <a:pt x="7" y="2"/>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121"/>
              <p:cNvSpPr/>
              <p:nvPr/>
            </p:nvSpPr>
            <p:spPr bwMode="auto">
              <a:xfrm>
                <a:off x="1876" y="1735"/>
                <a:ext cx="33" cy="33"/>
              </a:xfrm>
              <a:custGeom>
                <a:avLst/>
                <a:gdLst>
                  <a:gd name="T0" fmla="*/ 28 w 33"/>
                  <a:gd name="T1" fmla="*/ 31 h 33"/>
                  <a:gd name="T2" fmla="*/ 25 w 33"/>
                  <a:gd name="T3" fmla="*/ 20 h 33"/>
                  <a:gd name="T4" fmla="*/ 33 w 33"/>
                  <a:gd name="T5" fmla="*/ 12 h 33"/>
                  <a:gd name="T6" fmla="*/ 22 w 33"/>
                  <a:gd name="T7" fmla="*/ 11 h 33"/>
                  <a:gd name="T8" fmla="*/ 17 w 33"/>
                  <a:gd name="T9" fmla="*/ 0 h 33"/>
                  <a:gd name="T10" fmla="*/ 11 w 33"/>
                  <a:gd name="T11" fmla="*/ 11 h 33"/>
                  <a:gd name="T12" fmla="*/ 0 w 33"/>
                  <a:gd name="T13" fmla="*/ 12 h 33"/>
                  <a:gd name="T14" fmla="*/ 9 w 33"/>
                  <a:gd name="T15" fmla="*/ 20 h 33"/>
                  <a:gd name="T16" fmla="*/ 7 w 33"/>
                  <a:gd name="T17" fmla="*/ 33 h 33"/>
                  <a:gd name="T18" fmla="*/ 17 w 33"/>
                  <a:gd name="T19" fmla="*/ 26 h 33"/>
                  <a:gd name="T20" fmla="*/ 28 w 33"/>
                  <a:gd name="T21"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28" y="31"/>
                    </a:moveTo>
                    <a:lnTo>
                      <a:pt x="25" y="20"/>
                    </a:lnTo>
                    <a:lnTo>
                      <a:pt x="33" y="12"/>
                    </a:lnTo>
                    <a:lnTo>
                      <a:pt x="22" y="11"/>
                    </a:lnTo>
                    <a:lnTo>
                      <a:pt x="17" y="0"/>
                    </a:lnTo>
                    <a:lnTo>
                      <a:pt x="11" y="11"/>
                    </a:lnTo>
                    <a:lnTo>
                      <a:pt x="0" y="12"/>
                    </a:lnTo>
                    <a:lnTo>
                      <a:pt x="9" y="20"/>
                    </a:lnTo>
                    <a:lnTo>
                      <a:pt x="7" y="33"/>
                    </a:lnTo>
                    <a:lnTo>
                      <a:pt x="17" y="26"/>
                    </a:lnTo>
                    <a:lnTo>
                      <a:pt x="28" y="31"/>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 name="Freeform 122"/>
              <p:cNvSpPr/>
              <p:nvPr/>
            </p:nvSpPr>
            <p:spPr bwMode="auto">
              <a:xfrm>
                <a:off x="1702" y="1569"/>
                <a:ext cx="33" cy="35"/>
              </a:xfrm>
              <a:custGeom>
                <a:avLst/>
                <a:gdLst>
                  <a:gd name="T0" fmla="*/ 0 w 33"/>
                  <a:gd name="T1" fmla="*/ 9 h 35"/>
                  <a:gd name="T2" fmla="*/ 11 w 33"/>
                  <a:gd name="T3" fmla="*/ 10 h 35"/>
                  <a:gd name="T4" fmla="*/ 19 w 33"/>
                  <a:gd name="T5" fmla="*/ 0 h 35"/>
                  <a:gd name="T6" fmla="*/ 22 w 33"/>
                  <a:gd name="T7" fmla="*/ 13 h 35"/>
                  <a:gd name="T8" fmla="*/ 33 w 33"/>
                  <a:gd name="T9" fmla="*/ 17 h 35"/>
                  <a:gd name="T10" fmla="*/ 22 w 33"/>
                  <a:gd name="T11" fmla="*/ 22 h 35"/>
                  <a:gd name="T12" fmla="*/ 20 w 33"/>
                  <a:gd name="T13" fmla="*/ 35 h 35"/>
                  <a:gd name="T14" fmla="*/ 12 w 33"/>
                  <a:gd name="T15" fmla="*/ 27 h 35"/>
                  <a:gd name="T16" fmla="*/ 0 w 33"/>
                  <a:gd name="T17" fmla="*/ 29 h 35"/>
                  <a:gd name="T18" fmla="*/ 5 w 33"/>
                  <a:gd name="T19" fmla="*/ 18 h 35"/>
                  <a:gd name="T20" fmla="*/ 0 w 33"/>
                  <a:gd name="T21"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5">
                    <a:moveTo>
                      <a:pt x="0" y="9"/>
                    </a:moveTo>
                    <a:lnTo>
                      <a:pt x="11" y="10"/>
                    </a:lnTo>
                    <a:lnTo>
                      <a:pt x="19" y="0"/>
                    </a:lnTo>
                    <a:lnTo>
                      <a:pt x="22" y="13"/>
                    </a:lnTo>
                    <a:lnTo>
                      <a:pt x="33" y="17"/>
                    </a:lnTo>
                    <a:lnTo>
                      <a:pt x="22" y="22"/>
                    </a:lnTo>
                    <a:lnTo>
                      <a:pt x="20" y="35"/>
                    </a:lnTo>
                    <a:lnTo>
                      <a:pt x="12" y="27"/>
                    </a:lnTo>
                    <a:lnTo>
                      <a:pt x="0" y="29"/>
                    </a:lnTo>
                    <a:lnTo>
                      <a:pt x="5" y="18"/>
                    </a:lnTo>
                    <a:lnTo>
                      <a:pt x="0" y="9"/>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 name="Freeform 123"/>
              <p:cNvSpPr/>
              <p:nvPr/>
            </p:nvSpPr>
            <p:spPr bwMode="auto">
              <a:xfrm>
                <a:off x="1904" y="1704"/>
                <a:ext cx="33" cy="35"/>
              </a:xfrm>
              <a:custGeom>
                <a:avLst/>
                <a:gdLst>
                  <a:gd name="T0" fmla="*/ 33 w 33"/>
                  <a:gd name="T1" fmla="*/ 26 h 35"/>
                  <a:gd name="T2" fmla="*/ 27 w 33"/>
                  <a:gd name="T3" fmla="*/ 17 h 35"/>
                  <a:gd name="T4" fmla="*/ 31 w 33"/>
                  <a:gd name="T5" fmla="*/ 6 h 35"/>
                  <a:gd name="T6" fmla="*/ 20 w 33"/>
                  <a:gd name="T7" fmla="*/ 9 h 35"/>
                  <a:gd name="T8" fmla="*/ 12 w 33"/>
                  <a:gd name="T9" fmla="*/ 0 h 35"/>
                  <a:gd name="T10" fmla="*/ 11 w 33"/>
                  <a:gd name="T11" fmla="*/ 13 h 35"/>
                  <a:gd name="T12" fmla="*/ 0 w 33"/>
                  <a:gd name="T13" fmla="*/ 18 h 35"/>
                  <a:gd name="T14" fmla="*/ 11 w 33"/>
                  <a:gd name="T15" fmla="*/ 22 h 35"/>
                  <a:gd name="T16" fmla="*/ 14 w 33"/>
                  <a:gd name="T17" fmla="*/ 35 h 35"/>
                  <a:gd name="T18" fmla="*/ 22 w 33"/>
                  <a:gd name="T19" fmla="*/ 25 h 35"/>
                  <a:gd name="T20" fmla="*/ 33 w 33"/>
                  <a:gd name="T21" fmla="*/ 2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5">
                    <a:moveTo>
                      <a:pt x="33" y="26"/>
                    </a:moveTo>
                    <a:lnTo>
                      <a:pt x="27" y="17"/>
                    </a:lnTo>
                    <a:lnTo>
                      <a:pt x="31" y="6"/>
                    </a:lnTo>
                    <a:lnTo>
                      <a:pt x="20" y="9"/>
                    </a:lnTo>
                    <a:lnTo>
                      <a:pt x="12" y="0"/>
                    </a:lnTo>
                    <a:lnTo>
                      <a:pt x="11" y="13"/>
                    </a:lnTo>
                    <a:lnTo>
                      <a:pt x="0" y="18"/>
                    </a:lnTo>
                    <a:lnTo>
                      <a:pt x="11" y="22"/>
                    </a:lnTo>
                    <a:lnTo>
                      <a:pt x="14" y="35"/>
                    </a:lnTo>
                    <a:lnTo>
                      <a:pt x="22" y="25"/>
                    </a:lnTo>
                    <a:lnTo>
                      <a:pt x="33" y="26"/>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 name="Freeform 124"/>
              <p:cNvSpPr/>
              <p:nvPr/>
            </p:nvSpPr>
            <p:spPr bwMode="auto">
              <a:xfrm>
                <a:off x="1682" y="1608"/>
                <a:ext cx="33" cy="33"/>
              </a:xfrm>
              <a:custGeom>
                <a:avLst/>
                <a:gdLst>
                  <a:gd name="T0" fmla="*/ 0 w 33"/>
                  <a:gd name="T1" fmla="*/ 14 h 33"/>
                  <a:gd name="T2" fmla="*/ 11 w 33"/>
                  <a:gd name="T3" fmla="*/ 11 h 33"/>
                  <a:gd name="T4" fmla="*/ 15 w 33"/>
                  <a:gd name="T5" fmla="*/ 0 h 33"/>
                  <a:gd name="T6" fmla="*/ 22 w 33"/>
                  <a:gd name="T7" fmla="*/ 11 h 33"/>
                  <a:gd name="T8" fmla="*/ 33 w 33"/>
                  <a:gd name="T9" fmla="*/ 11 h 33"/>
                  <a:gd name="T10" fmla="*/ 26 w 33"/>
                  <a:gd name="T11" fmla="*/ 21 h 33"/>
                  <a:gd name="T12" fmla="*/ 29 w 33"/>
                  <a:gd name="T13" fmla="*/ 32 h 33"/>
                  <a:gd name="T14" fmla="*/ 18 w 33"/>
                  <a:gd name="T15" fmla="*/ 27 h 33"/>
                  <a:gd name="T16" fmla="*/ 9 w 33"/>
                  <a:gd name="T17" fmla="*/ 33 h 33"/>
                  <a:gd name="T18" fmla="*/ 9 w 33"/>
                  <a:gd name="T19" fmla="*/ 22 h 33"/>
                  <a:gd name="T20" fmla="*/ 0 w 33"/>
                  <a:gd name="T21"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0" y="14"/>
                    </a:moveTo>
                    <a:lnTo>
                      <a:pt x="11" y="11"/>
                    </a:lnTo>
                    <a:lnTo>
                      <a:pt x="15" y="0"/>
                    </a:lnTo>
                    <a:lnTo>
                      <a:pt x="22" y="11"/>
                    </a:lnTo>
                    <a:lnTo>
                      <a:pt x="33" y="11"/>
                    </a:lnTo>
                    <a:lnTo>
                      <a:pt x="26" y="21"/>
                    </a:lnTo>
                    <a:lnTo>
                      <a:pt x="29" y="32"/>
                    </a:lnTo>
                    <a:lnTo>
                      <a:pt x="18" y="27"/>
                    </a:lnTo>
                    <a:lnTo>
                      <a:pt x="9" y="33"/>
                    </a:lnTo>
                    <a:lnTo>
                      <a:pt x="9" y="22"/>
                    </a:lnTo>
                    <a:lnTo>
                      <a:pt x="0" y="14"/>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 name="Freeform 125"/>
              <p:cNvSpPr/>
              <p:nvPr/>
            </p:nvSpPr>
            <p:spPr bwMode="auto">
              <a:xfrm>
                <a:off x="1923" y="1667"/>
                <a:ext cx="33" cy="33"/>
              </a:xfrm>
              <a:custGeom>
                <a:avLst/>
                <a:gdLst>
                  <a:gd name="T0" fmla="*/ 33 w 33"/>
                  <a:gd name="T1" fmla="*/ 19 h 33"/>
                  <a:gd name="T2" fmla="*/ 23 w 33"/>
                  <a:gd name="T3" fmla="*/ 11 h 33"/>
                  <a:gd name="T4" fmla="*/ 25 w 33"/>
                  <a:gd name="T5" fmla="*/ 0 h 33"/>
                  <a:gd name="T6" fmla="*/ 15 w 33"/>
                  <a:gd name="T7" fmla="*/ 6 h 33"/>
                  <a:gd name="T8" fmla="*/ 4 w 33"/>
                  <a:gd name="T9" fmla="*/ 2 h 33"/>
                  <a:gd name="T10" fmla="*/ 7 w 33"/>
                  <a:gd name="T11" fmla="*/ 13 h 33"/>
                  <a:gd name="T12" fmla="*/ 0 w 33"/>
                  <a:gd name="T13" fmla="*/ 22 h 33"/>
                  <a:gd name="T14" fmla="*/ 11 w 33"/>
                  <a:gd name="T15" fmla="*/ 22 h 33"/>
                  <a:gd name="T16" fmla="*/ 18 w 33"/>
                  <a:gd name="T17" fmla="*/ 33 h 33"/>
                  <a:gd name="T18" fmla="*/ 22 w 33"/>
                  <a:gd name="T19" fmla="*/ 22 h 33"/>
                  <a:gd name="T20" fmla="*/ 33 w 33"/>
                  <a:gd name="T21" fmla="*/ 1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33" y="19"/>
                    </a:moveTo>
                    <a:lnTo>
                      <a:pt x="23" y="11"/>
                    </a:lnTo>
                    <a:lnTo>
                      <a:pt x="25" y="0"/>
                    </a:lnTo>
                    <a:lnTo>
                      <a:pt x="15" y="6"/>
                    </a:lnTo>
                    <a:lnTo>
                      <a:pt x="4" y="2"/>
                    </a:lnTo>
                    <a:lnTo>
                      <a:pt x="7" y="13"/>
                    </a:lnTo>
                    <a:lnTo>
                      <a:pt x="0" y="22"/>
                    </a:lnTo>
                    <a:lnTo>
                      <a:pt x="11" y="22"/>
                    </a:lnTo>
                    <a:lnTo>
                      <a:pt x="18" y="33"/>
                    </a:lnTo>
                    <a:lnTo>
                      <a:pt x="22" y="22"/>
                    </a:lnTo>
                    <a:lnTo>
                      <a:pt x="33" y="19"/>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 name="Freeform 126"/>
              <p:cNvSpPr/>
              <p:nvPr/>
            </p:nvSpPr>
            <p:spPr bwMode="auto">
              <a:xfrm>
                <a:off x="1680" y="1653"/>
                <a:ext cx="33" cy="33"/>
              </a:xfrm>
              <a:custGeom>
                <a:avLst/>
                <a:gdLst>
                  <a:gd name="T0" fmla="*/ 0 w 33"/>
                  <a:gd name="T1" fmla="*/ 18 h 33"/>
                  <a:gd name="T2" fmla="*/ 9 w 33"/>
                  <a:gd name="T3" fmla="*/ 11 h 33"/>
                  <a:gd name="T4" fmla="*/ 9 w 33"/>
                  <a:gd name="T5" fmla="*/ 0 h 33"/>
                  <a:gd name="T6" fmla="*/ 19 w 33"/>
                  <a:gd name="T7" fmla="*/ 7 h 33"/>
                  <a:gd name="T8" fmla="*/ 30 w 33"/>
                  <a:gd name="T9" fmla="*/ 3 h 33"/>
                  <a:gd name="T10" fmla="*/ 26 w 33"/>
                  <a:gd name="T11" fmla="*/ 16 h 33"/>
                  <a:gd name="T12" fmla="*/ 33 w 33"/>
                  <a:gd name="T13" fmla="*/ 25 h 33"/>
                  <a:gd name="T14" fmla="*/ 20 w 33"/>
                  <a:gd name="T15" fmla="*/ 24 h 33"/>
                  <a:gd name="T16" fmla="*/ 13 w 33"/>
                  <a:gd name="T17" fmla="*/ 33 h 33"/>
                  <a:gd name="T18" fmla="*/ 11 w 33"/>
                  <a:gd name="T19" fmla="*/ 22 h 33"/>
                  <a:gd name="T20" fmla="*/ 0 w 33"/>
                  <a:gd name="T21" fmla="*/ 1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0" y="18"/>
                    </a:moveTo>
                    <a:lnTo>
                      <a:pt x="9" y="11"/>
                    </a:lnTo>
                    <a:lnTo>
                      <a:pt x="9" y="0"/>
                    </a:lnTo>
                    <a:lnTo>
                      <a:pt x="19" y="7"/>
                    </a:lnTo>
                    <a:lnTo>
                      <a:pt x="30" y="3"/>
                    </a:lnTo>
                    <a:lnTo>
                      <a:pt x="26" y="16"/>
                    </a:lnTo>
                    <a:lnTo>
                      <a:pt x="33" y="25"/>
                    </a:lnTo>
                    <a:lnTo>
                      <a:pt x="20" y="24"/>
                    </a:lnTo>
                    <a:lnTo>
                      <a:pt x="13" y="33"/>
                    </a:lnTo>
                    <a:lnTo>
                      <a:pt x="11" y="22"/>
                    </a:lnTo>
                    <a:lnTo>
                      <a:pt x="0" y="18"/>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 name="Freeform 127"/>
              <p:cNvSpPr/>
              <p:nvPr/>
            </p:nvSpPr>
            <p:spPr bwMode="auto">
              <a:xfrm>
                <a:off x="1926" y="1622"/>
                <a:ext cx="33" cy="33"/>
              </a:xfrm>
              <a:custGeom>
                <a:avLst/>
                <a:gdLst>
                  <a:gd name="T0" fmla="*/ 33 w 33"/>
                  <a:gd name="T1" fmla="*/ 15 h 33"/>
                  <a:gd name="T2" fmla="*/ 22 w 33"/>
                  <a:gd name="T3" fmla="*/ 11 h 33"/>
                  <a:gd name="T4" fmla="*/ 19 w 33"/>
                  <a:gd name="T5" fmla="*/ 0 h 33"/>
                  <a:gd name="T6" fmla="*/ 11 w 33"/>
                  <a:gd name="T7" fmla="*/ 9 h 33"/>
                  <a:gd name="T8" fmla="*/ 0 w 33"/>
                  <a:gd name="T9" fmla="*/ 8 h 33"/>
                  <a:gd name="T10" fmla="*/ 7 w 33"/>
                  <a:gd name="T11" fmla="*/ 18 h 33"/>
                  <a:gd name="T12" fmla="*/ 3 w 33"/>
                  <a:gd name="T13" fmla="*/ 30 h 33"/>
                  <a:gd name="T14" fmla="*/ 14 w 33"/>
                  <a:gd name="T15" fmla="*/ 26 h 33"/>
                  <a:gd name="T16" fmla="*/ 23 w 33"/>
                  <a:gd name="T17" fmla="*/ 33 h 33"/>
                  <a:gd name="T18" fmla="*/ 23 w 33"/>
                  <a:gd name="T19" fmla="*/ 22 h 33"/>
                  <a:gd name="T20" fmla="*/ 33 w 33"/>
                  <a:gd name="T21"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33" y="15"/>
                    </a:moveTo>
                    <a:lnTo>
                      <a:pt x="22" y="11"/>
                    </a:lnTo>
                    <a:lnTo>
                      <a:pt x="19" y="0"/>
                    </a:lnTo>
                    <a:lnTo>
                      <a:pt x="11" y="9"/>
                    </a:lnTo>
                    <a:lnTo>
                      <a:pt x="0" y="8"/>
                    </a:lnTo>
                    <a:lnTo>
                      <a:pt x="7" y="18"/>
                    </a:lnTo>
                    <a:lnTo>
                      <a:pt x="3" y="30"/>
                    </a:lnTo>
                    <a:lnTo>
                      <a:pt x="14" y="26"/>
                    </a:lnTo>
                    <a:lnTo>
                      <a:pt x="23" y="33"/>
                    </a:lnTo>
                    <a:lnTo>
                      <a:pt x="23" y="22"/>
                    </a:lnTo>
                    <a:lnTo>
                      <a:pt x="33" y="15"/>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 name="Freeform 128"/>
              <p:cNvSpPr/>
              <p:nvPr/>
            </p:nvSpPr>
            <p:spPr bwMode="auto">
              <a:xfrm>
                <a:off x="1693" y="1693"/>
                <a:ext cx="35" cy="35"/>
              </a:xfrm>
              <a:custGeom>
                <a:avLst/>
                <a:gdLst>
                  <a:gd name="T0" fmla="*/ 0 w 35"/>
                  <a:gd name="T1" fmla="*/ 25 h 35"/>
                  <a:gd name="T2" fmla="*/ 7 w 35"/>
                  <a:gd name="T3" fmla="*/ 15 h 35"/>
                  <a:gd name="T4" fmla="*/ 4 w 35"/>
                  <a:gd name="T5" fmla="*/ 4 h 35"/>
                  <a:gd name="T6" fmla="*/ 15 w 35"/>
                  <a:gd name="T7" fmla="*/ 9 h 35"/>
                  <a:gd name="T8" fmla="*/ 25 w 35"/>
                  <a:gd name="T9" fmla="*/ 0 h 35"/>
                  <a:gd name="T10" fmla="*/ 25 w 35"/>
                  <a:gd name="T11" fmla="*/ 13 h 35"/>
                  <a:gd name="T12" fmla="*/ 35 w 35"/>
                  <a:gd name="T13" fmla="*/ 20 h 35"/>
                  <a:gd name="T14" fmla="*/ 22 w 35"/>
                  <a:gd name="T15" fmla="*/ 24 h 35"/>
                  <a:gd name="T16" fmla="*/ 20 w 35"/>
                  <a:gd name="T17" fmla="*/ 35 h 35"/>
                  <a:gd name="T18" fmla="*/ 13 w 35"/>
                  <a:gd name="T19" fmla="*/ 25 h 35"/>
                  <a:gd name="T20" fmla="*/ 0 w 35"/>
                  <a:gd name="T21" fmla="*/ 2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5">
                    <a:moveTo>
                      <a:pt x="0" y="25"/>
                    </a:moveTo>
                    <a:lnTo>
                      <a:pt x="7" y="15"/>
                    </a:lnTo>
                    <a:lnTo>
                      <a:pt x="4" y="4"/>
                    </a:lnTo>
                    <a:lnTo>
                      <a:pt x="15" y="9"/>
                    </a:lnTo>
                    <a:lnTo>
                      <a:pt x="25" y="0"/>
                    </a:lnTo>
                    <a:lnTo>
                      <a:pt x="25" y="13"/>
                    </a:lnTo>
                    <a:lnTo>
                      <a:pt x="35" y="20"/>
                    </a:lnTo>
                    <a:lnTo>
                      <a:pt x="22" y="24"/>
                    </a:lnTo>
                    <a:lnTo>
                      <a:pt x="20" y="35"/>
                    </a:lnTo>
                    <a:lnTo>
                      <a:pt x="13" y="25"/>
                    </a:lnTo>
                    <a:lnTo>
                      <a:pt x="0" y="25"/>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 name="Freeform 129"/>
              <p:cNvSpPr/>
              <p:nvPr/>
            </p:nvSpPr>
            <p:spPr bwMode="auto">
              <a:xfrm>
                <a:off x="1911" y="1580"/>
                <a:ext cx="34" cy="35"/>
              </a:xfrm>
              <a:custGeom>
                <a:avLst/>
                <a:gdLst>
                  <a:gd name="T0" fmla="*/ 34 w 34"/>
                  <a:gd name="T1" fmla="*/ 10 h 35"/>
                  <a:gd name="T2" fmla="*/ 22 w 34"/>
                  <a:gd name="T3" fmla="*/ 10 h 35"/>
                  <a:gd name="T4" fmla="*/ 15 w 34"/>
                  <a:gd name="T5" fmla="*/ 0 h 35"/>
                  <a:gd name="T6" fmla="*/ 12 w 34"/>
                  <a:gd name="T7" fmla="*/ 11 h 35"/>
                  <a:gd name="T8" fmla="*/ 0 w 34"/>
                  <a:gd name="T9" fmla="*/ 16 h 35"/>
                  <a:gd name="T10" fmla="*/ 9 w 34"/>
                  <a:gd name="T11" fmla="*/ 22 h 35"/>
                  <a:gd name="T12" fmla="*/ 9 w 34"/>
                  <a:gd name="T13" fmla="*/ 35 h 35"/>
                  <a:gd name="T14" fmla="*/ 19 w 34"/>
                  <a:gd name="T15" fmla="*/ 27 h 35"/>
                  <a:gd name="T16" fmla="*/ 30 w 34"/>
                  <a:gd name="T17" fmla="*/ 31 h 35"/>
                  <a:gd name="T18" fmla="*/ 27 w 34"/>
                  <a:gd name="T19" fmla="*/ 20 h 35"/>
                  <a:gd name="T20" fmla="*/ 34 w 34"/>
                  <a:gd name="T21"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5">
                    <a:moveTo>
                      <a:pt x="34" y="10"/>
                    </a:moveTo>
                    <a:lnTo>
                      <a:pt x="22" y="10"/>
                    </a:lnTo>
                    <a:lnTo>
                      <a:pt x="15" y="0"/>
                    </a:lnTo>
                    <a:lnTo>
                      <a:pt x="12" y="11"/>
                    </a:lnTo>
                    <a:lnTo>
                      <a:pt x="0" y="16"/>
                    </a:lnTo>
                    <a:lnTo>
                      <a:pt x="9" y="22"/>
                    </a:lnTo>
                    <a:lnTo>
                      <a:pt x="9" y="35"/>
                    </a:lnTo>
                    <a:lnTo>
                      <a:pt x="19" y="27"/>
                    </a:lnTo>
                    <a:lnTo>
                      <a:pt x="30" y="31"/>
                    </a:lnTo>
                    <a:lnTo>
                      <a:pt x="27" y="20"/>
                    </a:lnTo>
                    <a:lnTo>
                      <a:pt x="34" y="10"/>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 name="Freeform 130"/>
              <p:cNvSpPr/>
              <p:nvPr/>
            </p:nvSpPr>
            <p:spPr bwMode="auto">
              <a:xfrm>
                <a:off x="1719" y="1726"/>
                <a:ext cx="34" cy="33"/>
              </a:xfrm>
              <a:custGeom>
                <a:avLst/>
                <a:gdLst>
                  <a:gd name="T0" fmla="*/ 5 w 34"/>
                  <a:gd name="T1" fmla="*/ 31 h 33"/>
                  <a:gd name="T2" fmla="*/ 7 w 34"/>
                  <a:gd name="T3" fmla="*/ 20 h 33"/>
                  <a:gd name="T4" fmla="*/ 0 w 34"/>
                  <a:gd name="T5" fmla="*/ 10 h 33"/>
                  <a:gd name="T6" fmla="*/ 11 w 34"/>
                  <a:gd name="T7" fmla="*/ 10 h 33"/>
                  <a:gd name="T8" fmla="*/ 18 w 34"/>
                  <a:gd name="T9" fmla="*/ 0 h 33"/>
                  <a:gd name="T10" fmla="*/ 23 w 34"/>
                  <a:gd name="T11" fmla="*/ 11 h 33"/>
                  <a:gd name="T12" fmla="*/ 34 w 34"/>
                  <a:gd name="T13" fmla="*/ 14 h 33"/>
                  <a:gd name="T14" fmla="*/ 24 w 34"/>
                  <a:gd name="T15" fmla="*/ 22 h 33"/>
                  <a:gd name="T16" fmla="*/ 25 w 34"/>
                  <a:gd name="T17" fmla="*/ 33 h 33"/>
                  <a:gd name="T18" fmla="*/ 16 w 34"/>
                  <a:gd name="T19" fmla="*/ 26 h 33"/>
                  <a:gd name="T20" fmla="*/ 5 w 34"/>
                  <a:gd name="T21"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3">
                    <a:moveTo>
                      <a:pt x="5" y="31"/>
                    </a:moveTo>
                    <a:lnTo>
                      <a:pt x="7" y="20"/>
                    </a:lnTo>
                    <a:lnTo>
                      <a:pt x="0" y="10"/>
                    </a:lnTo>
                    <a:lnTo>
                      <a:pt x="11" y="10"/>
                    </a:lnTo>
                    <a:lnTo>
                      <a:pt x="18" y="0"/>
                    </a:lnTo>
                    <a:lnTo>
                      <a:pt x="23" y="11"/>
                    </a:lnTo>
                    <a:lnTo>
                      <a:pt x="34" y="14"/>
                    </a:lnTo>
                    <a:lnTo>
                      <a:pt x="24" y="22"/>
                    </a:lnTo>
                    <a:lnTo>
                      <a:pt x="25" y="33"/>
                    </a:lnTo>
                    <a:lnTo>
                      <a:pt x="16" y="26"/>
                    </a:lnTo>
                    <a:lnTo>
                      <a:pt x="5" y="31"/>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 name="Freeform 131"/>
              <p:cNvSpPr/>
              <p:nvPr/>
            </p:nvSpPr>
            <p:spPr bwMode="auto">
              <a:xfrm>
                <a:off x="1886" y="1549"/>
                <a:ext cx="33" cy="33"/>
              </a:xfrm>
              <a:custGeom>
                <a:avLst/>
                <a:gdLst>
                  <a:gd name="T0" fmla="*/ 29 w 33"/>
                  <a:gd name="T1" fmla="*/ 2 h 33"/>
                  <a:gd name="T2" fmla="*/ 18 w 33"/>
                  <a:gd name="T3" fmla="*/ 7 h 33"/>
                  <a:gd name="T4" fmla="*/ 8 w 33"/>
                  <a:gd name="T5" fmla="*/ 0 h 33"/>
                  <a:gd name="T6" fmla="*/ 10 w 33"/>
                  <a:gd name="T7" fmla="*/ 11 h 33"/>
                  <a:gd name="T8" fmla="*/ 0 w 33"/>
                  <a:gd name="T9" fmla="*/ 19 h 33"/>
                  <a:gd name="T10" fmla="*/ 11 w 33"/>
                  <a:gd name="T11" fmla="*/ 22 h 33"/>
                  <a:gd name="T12" fmla="*/ 15 w 33"/>
                  <a:gd name="T13" fmla="*/ 33 h 33"/>
                  <a:gd name="T14" fmla="*/ 22 w 33"/>
                  <a:gd name="T15" fmla="*/ 23 h 33"/>
                  <a:gd name="T16" fmla="*/ 33 w 33"/>
                  <a:gd name="T17" fmla="*/ 23 h 33"/>
                  <a:gd name="T18" fmla="*/ 26 w 33"/>
                  <a:gd name="T19" fmla="*/ 13 h 33"/>
                  <a:gd name="T20" fmla="*/ 29 w 33"/>
                  <a:gd name="T21"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29" y="2"/>
                    </a:moveTo>
                    <a:lnTo>
                      <a:pt x="18" y="7"/>
                    </a:lnTo>
                    <a:lnTo>
                      <a:pt x="8" y="0"/>
                    </a:lnTo>
                    <a:lnTo>
                      <a:pt x="10" y="11"/>
                    </a:lnTo>
                    <a:lnTo>
                      <a:pt x="0" y="19"/>
                    </a:lnTo>
                    <a:lnTo>
                      <a:pt x="11" y="22"/>
                    </a:lnTo>
                    <a:lnTo>
                      <a:pt x="15" y="33"/>
                    </a:lnTo>
                    <a:lnTo>
                      <a:pt x="22" y="23"/>
                    </a:lnTo>
                    <a:lnTo>
                      <a:pt x="33" y="23"/>
                    </a:lnTo>
                    <a:lnTo>
                      <a:pt x="26" y="13"/>
                    </a:lnTo>
                    <a:lnTo>
                      <a:pt x="29" y="2"/>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 name="Freeform 132"/>
              <p:cNvSpPr/>
              <p:nvPr/>
            </p:nvSpPr>
            <p:spPr bwMode="auto">
              <a:xfrm>
                <a:off x="1754" y="1750"/>
                <a:ext cx="33" cy="34"/>
              </a:xfrm>
              <a:custGeom>
                <a:avLst/>
                <a:gdLst>
                  <a:gd name="T0" fmla="*/ 10 w 33"/>
                  <a:gd name="T1" fmla="*/ 34 h 34"/>
                  <a:gd name="T2" fmla="*/ 10 w 33"/>
                  <a:gd name="T3" fmla="*/ 22 h 34"/>
                  <a:gd name="T4" fmla="*/ 0 w 33"/>
                  <a:gd name="T5" fmla="*/ 16 h 34"/>
                  <a:gd name="T6" fmla="*/ 11 w 33"/>
                  <a:gd name="T7" fmla="*/ 11 h 34"/>
                  <a:gd name="T8" fmla="*/ 14 w 33"/>
                  <a:gd name="T9" fmla="*/ 0 h 34"/>
                  <a:gd name="T10" fmla="*/ 21 w 33"/>
                  <a:gd name="T11" fmla="*/ 9 h 34"/>
                  <a:gd name="T12" fmla="*/ 33 w 33"/>
                  <a:gd name="T13" fmla="*/ 8 h 34"/>
                  <a:gd name="T14" fmla="*/ 26 w 33"/>
                  <a:gd name="T15" fmla="*/ 18 h 34"/>
                  <a:gd name="T16" fmla="*/ 30 w 33"/>
                  <a:gd name="T17" fmla="*/ 29 h 34"/>
                  <a:gd name="T18" fmla="*/ 19 w 33"/>
                  <a:gd name="T19" fmla="*/ 26 h 34"/>
                  <a:gd name="T20" fmla="*/ 10 w 33"/>
                  <a:gd name="T2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4">
                    <a:moveTo>
                      <a:pt x="10" y="34"/>
                    </a:moveTo>
                    <a:lnTo>
                      <a:pt x="10" y="22"/>
                    </a:lnTo>
                    <a:lnTo>
                      <a:pt x="0" y="16"/>
                    </a:lnTo>
                    <a:lnTo>
                      <a:pt x="11" y="11"/>
                    </a:lnTo>
                    <a:lnTo>
                      <a:pt x="14" y="0"/>
                    </a:lnTo>
                    <a:lnTo>
                      <a:pt x="21" y="9"/>
                    </a:lnTo>
                    <a:lnTo>
                      <a:pt x="33" y="8"/>
                    </a:lnTo>
                    <a:lnTo>
                      <a:pt x="26" y="18"/>
                    </a:lnTo>
                    <a:lnTo>
                      <a:pt x="30" y="29"/>
                    </a:lnTo>
                    <a:lnTo>
                      <a:pt x="19" y="26"/>
                    </a:lnTo>
                    <a:lnTo>
                      <a:pt x="10" y="34"/>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 name="Freeform 133"/>
              <p:cNvSpPr/>
              <p:nvPr/>
            </p:nvSpPr>
            <p:spPr bwMode="auto">
              <a:xfrm>
                <a:off x="1852" y="1524"/>
                <a:ext cx="33" cy="34"/>
              </a:xfrm>
              <a:custGeom>
                <a:avLst/>
                <a:gdLst>
                  <a:gd name="T0" fmla="*/ 23 w 33"/>
                  <a:gd name="T1" fmla="*/ 0 h 34"/>
                  <a:gd name="T2" fmla="*/ 13 w 33"/>
                  <a:gd name="T3" fmla="*/ 8 h 34"/>
                  <a:gd name="T4" fmla="*/ 2 w 33"/>
                  <a:gd name="T5" fmla="*/ 5 h 34"/>
                  <a:gd name="T6" fmla="*/ 6 w 33"/>
                  <a:gd name="T7" fmla="*/ 16 h 34"/>
                  <a:gd name="T8" fmla="*/ 0 w 33"/>
                  <a:gd name="T9" fmla="*/ 26 h 34"/>
                  <a:gd name="T10" fmla="*/ 12 w 33"/>
                  <a:gd name="T11" fmla="*/ 25 h 34"/>
                  <a:gd name="T12" fmla="*/ 19 w 33"/>
                  <a:gd name="T13" fmla="*/ 34 h 34"/>
                  <a:gd name="T14" fmla="*/ 22 w 33"/>
                  <a:gd name="T15" fmla="*/ 23 h 34"/>
                  <a:gd name="T16" fmla="*/ 33 w 33"/>
                  <a:gd name="T17" fmla="*/ 18 h 34"/>
                  <a:gd name="T18" fmla="*/ 23 w 33"/>
                  <a:gd name="T19" fmla="*/ 12 h 34"/>
                  <a:gd name="T20" fmla="*/ 23 w 33"/>
                  <a:gd name="T2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4">
                    <a:moveTo>
                      <a:pt x="23" y="0"/>
                    </a:moveTo>
                    <a:lnTo>
                      <a:pt x="13" y="8"/>
                    </a:lnTo>
                    <a:lnTo>
                      <a:pt x="2" y="5"/>
                    </a:lnTo>
                    <a:lnTo>
                      <a:pt x="6" y="16"/>
                    </a:lnTo>
                    <a:lnTo>
                      <a:pt x="0" y="26"/>
                    </a:lnTo>
                    <a:lnTo>
                      <a:pt x="12" y="25"/>
                    </a:lnTo>
                    <a:lnTo>
                      <a:pt x="19" y="34"/>
                    </a:lnTo>
                    <a:lnTo>
                      <a:pt x="22" y="23"/>
                    </a:lnTo>
                    <a:lnTo>
                      <a:pt x="33" y="18"/>
                    </a:lnTo>
                    <a:lnTo>
                      <a:pt x="23" y="12"/>
                    </a:lnTo>
                    <a:lnTo>
                      <a:pt x="23" y="0"/>
                    </a:lnTo>
                    <a:close/>
                  </a:path>
                </a:pathLst>
              </a:custGeom>
              <a:solidFill>
                <a:srgbClr val="FF6D0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 name="Freeform 134"/>
              <p:cNvSpPr/>
              <p:nvPr/>
            </p:nvSpPr>
            <p:spPr bwMode="auto">
              <a:xfrm>
                <a:off x="2011" y="1594"/>
                <a:ext cx="50" cy="61"/>
              </a:xfrm>
              <a:custGeom>
                <a:avLst/>
                <a:gdLst>
                  <a:gd name="T0" fmla="*/ 36 w 36"/>
                  <a:gd name="T1" fmla="*/ 18 h 44"/>
                  <a:gd name="T2" fmla="*/ 0 w 36"/>
                  <a:gd name="T3" fmla="*/ 0 h 44"/>
                  <a:gd name="T4" fmla="*/ 5 w 36"/>
                  <a:gd name="T5" fmla="*/ 44 h 44"/>
                  <a:gd name="T6" fmla="*/ 36 w 36"/>
                  <a:gd name="T7" fmla="*/ 18 h 44"/>
                </a:gdLst>
                <a:ahLst/>
                <a:cxnLst>
                  <a:cxn ang="0">
                    <a:pos x="T0" y="T1"/>
                  </a:cxn>
                  <a:cxn ang="0">
                    <a:pos x="T2" y="T3"/>
                  </a:cxn>
                  <a:cxn ang="0">
                    <a:pos x="T4" y="T5"/>
                  </a:cxn>
                  <a:cxn ang="0">
                    <a:pos x="T6" y="T7"/>
                  </a:cxn>
                </a:cxnLst>
                <a:rect l="0" t="0" r="r" b="b"/>
                <a:pathLst>
                  <a:path w="36" h="44">
                    <a:moveTo>
                      <a:pt x="36" y="18"/>
                    </a:moveTo>
                    <a:cubicBezTo>
                      <a:pt x="0" y="0"/>
                      <a:pt x="0" y="0"/>
                      <a:pt x="0" y="0"/>
                    </a:cubicBezTo>
                    <a:cubicBezTo>
                      <a:pt x="4" y="15"/>
                      <a:pt x="6" y="30"/>
                      <a:pt x="5" y="44"/>
                    </a:cubicBezTo>
                    <a:lnTo>
                      <a:pt x="36" y="18"/>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 name="Freeform 135"/>
              <p:cNvSpPr/>
              <p:nvPr/>
            </p:nvSpPr>
            <p:spPr bwMode="auto">
              <a:xfrm>
                <a:off x="1963" y="1513"/>
                <a:ext cx="56" cy="52"/>
              </a:xfrm>
              <a:custGeom>
                <a:avLst/>
                <a:gdLst>
                  <a:gd name="T0" fmla="*/ 41 w 41"/>
                  <a:gd name="T1" fmla="*/ 0 h 38"/>
                  <a:gd name="T2" fmla="*/ 0 w 41"/>
                  <a:gd name="T3" fmla="*/ 2 h 38"/>
                  <a:gd name="T4" fmla="*/ 26 w 41"/>
                  <a:gd name="T5" fmla="*/ 38 h 38"/>
                  <a:gd name="T6" fmla="*/ 41 w 41"/>
                  <a:gd name="T7" fmla="*/ 0 h 38"/>
                </a:gdLst>
                <a:ahLst/>
                <a:cxnLst>
                  <a:cxn ang="0">
                    <a:pos x="T0" y="T1"/>
                  </a:cxn>
                  <a:cxn ang="0">
                    <a:pos x="T2" y="T3"/>
                  </a:cxn>
                  <a:cxn ang="0">
                    <a:pos x="T4" y="T5"/>
                  </a:cxn>
                  <a:cxn ang="0">
                    <a:pos x="T6" y="T7"/>
                  </a:cxn>
                </a:cxnLst>
                <a:rect l="0" t="0" r="r" b="b"/>
                <a:pathLst>
                  <a:path w="41" h="38">
                    <a:moveTo>
                      <a:pt x="41" y="0"/>
                    </a:moveTo>
                    <a:cubicBezTo>
                      <a:pt x="0" y="2"/>
                      <a:pt x="0" y="2"/>
                      <a:pt x="0" y="2"/>
                    </a:cubicBezTo>
                    <a:cubicBezTo>
                      <a:pt x="11" y="13"/>
                      <a:pt x="20" y="25"/>
                      <a:pt x="26" y="38"/>
                    </a:cubicBezTo>
                    <a:lnTo>
                      <a:pt x="41" y="0"/>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 name="Freeform 136"/>
              <p:cNvSpPr/>
              <p:nvPr/>
            </p:nvSpPr>
            <p:spPr bwMode="auto">
              <a:xfrm>
                <a:off x="1893" y="1441"/>
                <a:ext cx="52" cy="57"/>
              </a:xfrm>
              <a:custGeom>
                <a:avLst/>
                <a:gdLst>
                  <a:gd name="T0" fmla="*/ 36 w 38"/>
                  <a:gd name="T1" fmla="*/ 0 h 41"/>
                  <a:gd name="T2" fmla="*/ 0 w 38"/>
                  <a:gd name="T3" fmla="*/ 19 h 41"/>
                  <a:gd name="T4" fmla="*/ 38 w 38"/>
                  <a:gd name="T5" fmla="*/ 41 h 41"/>
                  <a:gd name="T6" fmla="*/ 36 w 38"/>
                  <a:gd name="T7" fmla="*/ 0 h 41"/>
                </a:gdLst>
                <a:ahLst/>
                <a:cxnLst>
                  <a:cxn ang="0">
                    <a:pos x="T0" y="T1"/>
                  </a:cxn>
                  <a:cxn ang="0">
                    <a:pos x="T2" y="T3"/>
                  </a:cxn>
                  <a:cxn ang="0">
                    <a:pos x="T4" y="T5"/>
                  </a:cxn>
                  <a:cxn ang="0">
                    <a:pos x="T6" y="T7"/>
                  </a:cxn>
                </a:cxnLst>
                <a:rect l="0" t="0" r="r" b="b"/>
                <a:pathLst>
                  <a:path w="38" h="41">
                    <a:moveTo>
                      <a:pt x="36" y="0"/>
                    </a:moveTo>
                    <a:cubicBezTo>
                      <a:pt x="0" y="19"/>
                      <a:pt x="0" y="19"/>
                      <a:pt x="0" y="19"/>
                    </a:cubicBezTo>
                    <a:cubicBezTo>
                      <a:pt x="14" y="24"/>
                      <a:pt x="27" y="31"/>
                      <a:pt x="38" y="41"/>
                    </a:cubicBezTo>
                    <a:lnTo>
                      <a:pt x="36" y="0"/>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 name="Freeform 137"/>
              <p:cNvSpPr/>
              <p:nvPr/>
            </p:nvSpPr>
            <p:spPr bwMode="auto">
              <a:xfrm>
                <a:off x="1808" y="1408"/>
                <a:ext cx="60" cy="50"/>
              </a:xfrm>
              <a:custGeom>
                <a:avLst/>
                <a:gdLst>
                  <a:gd name="T0" fmla="*/ 24 w 44"/>
                  <a:gd name="T1" fmla="*/ 0 h 36"/>
                  <a:gd name="T2" fmla="*/ 0 w 44"/>
                  <a:gd name="T3" fmla="*/ 33 h 36"/>
                  <a:gd name="T4" fmla="*/ 44 w 44"/>
                  <a:gd name="T5" fmla="*/ 36 h 36"/>
                  <a:gd name="T6" fmla="*/ 24 w 44"/>
                  <a:gd name="T7" fmla="*/ 0 h 36"/>
                </a:gdLst>
                <a:ahLst/>
                <a:cxnLst>
                  <a:cxn ang="0">
                    <a:pos x="T0" y="T1"/>
                  </a:cxn>
                  <a:cxn ang="0">
                    <a:pos x="T2" y="T3"/>
                  </a:cxn>
                  <a:cxn ang="0">
                    <a:pos x="T4" y="T5"/>
                  </a:cxn>
                  <a:cxn ang="0">
                    <a:pos x="T6" y="T7"/>
                  </a:cxn>
                </a:cxnLst>
                <a:rect l="0" t="0" r="r" b="b"/>
                <a:pathLst>
                  <a:path w="44" h="36">
                    <a:moveTo>
                      <a:pt x="24" y="0"/>
                    </a:moveTo>
                    <a:cubicBezTo>
                      <a:pt x="0" y="33"/>
                      <a:pt x="0" y="33"/>
                      <a:pt x="0" y="33"/>
                    </a:cubicBezTo>
                    <a:cubicBezTo>
                      <a:pt x="15" y="31"/>
                      <a:pt x="30" y="33"/>
                      <a:pt x="44" y="36"/>
                    </a:cubicBezTo>
                    <a:lnTo>
                      <a:pt x="24" y="0"/>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 name="Freeform 138"/>
              <p:cNvSpPr/>
              <p:nvPr/>
            </p:nvSpPr>
            <p:spPr bwMode="auto">
              <a:xfrm>
                <a:off x="1724" y="1422"/>
                <a:ext cx="57" cy="55"/>
              </a:xfrm>
              <a:custGeom>
                <a:avLst/>
                <a:gdLst>
                  <a:gd name="T0" fmla="*/ 9 w 42"/>
                  <a:gd name="T1" fmla="*/ 0 h 40"/>
                  <a:gd name="T2" fmla="*/ 0 w 42"/>
                  <a:gd name="T3" fmla="*/ 40 h 40"/>
                  <a:gd name="T4" fmla="*/ 42 w 42"/>
                  <a:gd name="T5" fmla="*/ 24 h 40"/>
                  <a:gd name="T6" fmla="*/ 9 w 42"/>
                  <a:gd name="T7" fmla="*/ 0 h 40"/>
                </a:gdLst>
                <a:ahLst/>
                <a:cxnLst>
                  <a:cxn ang="0">
                    <a:pos x="T0" y="T1"/>
                  </a:cxn>
                  <a:cxn ang="0">
                    <a:pos x="T2" y="T3"/>
                  </a:cxn>
                  <a:cxn ang="0">
                    <a:pos x="T4" y="T5"/>
                  </a:cxn>
                  <a:cxn ang="0">
                    <a:pos x="T6" y="T7"/>
                  </a:cxn>
                </a:cxnLst>
                <a:rect l="0" t="0" r="r" b="b"/>
                <a:pathLst>
                  <a:path w="42" h="40">
                    <a:moveTo>
                      <a:pt x="9" y="0"/>
                    </a:moveTo>
                    <a:cubicBezTo>
                      <a:pt x="0" y="40"/>
                      <a:pt x="0" y="40"/>
                      <a:pt x="0" y="40"/>
                    </a:cubicBezTo>
                    <a:cubicBezTo>
                      <a:pt x="13" y="32"/>
                      <a:pt x="27" y="27"/>
                      <a:pt x="42" y="24"/>
                    </a:cubicBezTo>
                    <a:lnTo>
                      <a:pt x="9" y="0"/>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 name="Freeform 139"/>
              <p:cNvSpPr/>
              <p:nvPr/>
            </p:nvSpPr>
            <p:spPr bwMode="auto">
              <a:xfrm>
                <a:off x="1645" y="1479"/>
                <a:ext cx="55" cy="53"/>
              </a:xfrm>
              <a:custGeom>
                <a:avLst/>
                <a:gdLst>
                  <a:gd name="T0" fmla="*/ 0 w 40"/>
                  <a:gd name="T1" fmla="*/ 0 h 39"/>
                  <a:gd name="T2" fmla="*/ 10 w 40"/>
                  <a:gd name="T3" fmla="*/ 39 h 39"/>
                  <a:gd name="T4" fmla="*/ 40 w 40"/>
                  <a:gd name="T5" fmla="*/ 8 h 39"/>
                  <a:gd name="T6" fmla="*/ 0 w 40"/>
                  <a:gd name="T7" fmla="*/ 0 h 39"/>
                </a:gdLst>
                <a:ahLst/>
                <a:cxnLst>
                  <a:cxn ang="0">
                    <a:pos x="T0" y="T1"/>
                  </a:cxn>
                  <a:cxn ang="0">
                    <a:pos x="T2" y="T3"/>
                  </a:cxn>
                  <a:cxn ang="0">
                    <a:pos x="T4" y="T5"/>
                  </a:cxn>
                  <a:cxn ang="0">
                    <a:pos x="T6" y="T7"/>
                  </a:cxn>
                </a:cxnLst>
                <a:rect l="0" t="0" r="r" b="b"/>
                <a:pathLst>
                  <a:path w="40" h="39">
                    <a:moveTo>
                      <a:pt x="0" y="0"/>
                    </a:moveTo>
                    <a:cubicBezTo>
                      <a:pt x="10" y="39"/>
                      <a:pt x="10" y="39"/>
                      <a:pt x="10" y="39"/>
                    </a:cubicBezTo>
                    <a:cubicBezTo>
                      <a:pt x="18" y="27"/>
                      <a:pt x="29" y="16"/>
                      <a:pt x="40" y="8"/>
                    </a:cubicBezTo>
                    <a:lnTo>
                      <a:pt x="0" y="0"/>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 name="Freeform 140"/>
              <p:cNvSpPr/>
              <p:nvPr/>
            </p:nvSpPr>
            <p:spPr bwMode="auto">
              <a:xfrm>
                <a:off x="1587" y="1554"/>
                <a:ext cx="55" cy="58"/>
              </a:xfrm>
              <a:custGeom>
                <a:avLst/>
                <a:gdLst>
                  <a:gd name="T0" fmla="*/ 0 w 40"/>
                  <a:gd name="T1" fmla="*/ 9 h 42"/>
                  <a:gd name="T2" fmla="*/ 26 w 40"/>
                  <a:gd name="T3" fmla="*/ 42 h 42"/>
                  <a:gd name="T4" fmla="*/ 40 w 40"/>
                  <a:gd name="T5" fmla="*/ 0 h 42"/>
                  <a:gd name="T6" fmla="*/ 0 w 40"/>
                  <a:gd name="T7" fmla="*/ 9 h 42"/>
                </a:gdLst>
                <a:ahLst/>
                <a:cxnLst>
                  <a:cxn ang="0">
                    <a:pos x="T0" y="T1"/>
                  </a:cxn>
                  <a:cxn ang="0">
                    <a:pos x="T2" y="T3"/>
                  </a:cxn>
                  <a:cxn ang="0">
                    <a:pos x="T4" y="T5"/>
                  </a:cxn>
                  <a:cxn ang="0">
                    <a:pos x="T6" y="T7"/>
                  </a:cxn>
                </a:cxnLst>
                <a:rect l="0" t="0" r="r" b="b"/>
                <a:pathLst>
                  <a:path w="40" h="42">
                    <a:moveTo>
                      <a:pt x="0" y="9"/>
                    </a:moveTo>
                    <a:cubicBezTo>
                      <a:pt x="26" y="42"/>
                      <a:pt x="26" y="42"/>
                      <a:pt x="26" y="42"/>
                    </a:cubicBezTo>
                    <a:cubicBezTo>
                      <a:pt x="28" y="27"/>
                      <a:pt x="33" y="13"/>
                      <a:pt x="40" y="0"/>
                    </a:cubicBezTo>
                    <a:lnTo>
                      <a:pt x="0" y="9"/>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 name="Freeform 141"/>
              <p:cNvSpPr/>
              <p:nvPr/>
            </p:nvSpPr>
            <p:spPr bwMode="auto">
              <a:xfrm>
                <a:off x="1574" y="1637"/>
                <a:ext cx="49" cy="62"/>
              </a:xfrm>
              <a:custGeom>
                <a:avLst/>
                <a:gdLst>
                  <a:gd name="T0" fmla="*/ 0 w 36"/>
                  <a:gd name="T1" fmla="*/ 26 h 45"/>
                  <a:gd name="T2" fmla="*/ 36 w 36"/>
                  <a:gd name="T3" fmla="*/ 45 h 45"/>
                  <a:gd name="T4" fmla="*/ 32 w 36"/>
                  <a:gd name="T5" fmla="*/ 0 h 45"/>
                  <a:gd name="T6" fmla="*/ 0 w 36"/>
                  <a:gd name="T7" fmla="*/ 26 h 45"/>
                </a:gdLst>
                <a:ahLst/>
                <a:cxnLst>
                  <a:cxn ang="0">
                    <a:pos x="T0" y="T1"/>
                  </a:cxn>
                  <a:cxn ang="0">
                    <a:pos x="T2" y="T3"/>
                  </a:cxn>
                  <a:cxn ang="0">
                    <a:pos x="T4" y="T5"/>
                  </a:cxn>
                  <a:cxn ang="0">
                    <a:pos x="T6" y="T7"/>
                  </a:cxn>
                </a:cxnLst>
                <a:rect l="0" t="0" r="r" b="b"/>
                <a:pathLst>
                  <a:path w="36" h="45">
                    <a:moveTo>
                      <a:pt x="0" y="26"/>
                    </a:moveTo>
                    <a:cubicBezTo>
                      <a:pt x="36" y="45"/>
                      <a:pt x="36" y="45"/>
                      <a:pt x="36" y="45"/>
                    </a:cubicBezTo>
                    <a:cubicBezTo>
                      <a:pt x="32" y="30"/>
                      <a:pt x="31" y="15"/>
                      <a:pt x="32" y="0"/>
                    </a:cubicBezTo>
                    <a:lnTo>
                      <a:pt x="0" y="26"/>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 name="Freeform 142"/>
              <p:cNvSpPr/>
              <p:nvPr/>
            </p:nvSpPr>
            <p:spPr bwMode="auto">
              <a:xfrm>
                <a:off x="1605" y="1724"/>
                <a:ext cx="55" cy="52"/>
              </a:xfrm>
              <a:custGeom>
                <a:avLst/>
                <a:gdLst>
                  <a:gd name="T0" fmla="*/ 0 w 40"/>
                  <a:gd name="T1" fmla="*/ 37 h 38"/>
                  <a:gd name="T2" fmla="*/ 40 w 40"/>
                  <a:gd name="T3" fmla="*/ 38 h 38"/>
                  <a:gd name="T4" fmla="*/ 18 w 40"/>
                  <a:gd name="T5" fmla="*/ 0 h 38"/>
                  <a:gd name="T6" fmla="*/ 0 w 40"/>
                  <a:gd name="T7" fmla="*/ 37 h 38"/>
                </a:gdLst>
                <a:ahLst/>
                <a:cxnLst>
                  <a:cxn ang="0">
                    <a:pos x="T0" y="T1"/>
                  </a:cxn>
                  <a:cxn ang="0">
                    <a:pos x="T2" y="T3"/>
                  </a:cxn>
                  <a:cxn ang="0">
                    <a:pos x="T4" y="T5"/>
                  </a:cxn>
                  <a:cxn ang="0">
                    <a:pos x="T6" y="T7"/>
                  </a:cxn>
                </a:cxnLst>
                <a:rect l="0" t="0" r="r" b="b"/>
                <a:pathLst>
                  <a:path w="40" h="38">
                    <a:moveTo>
                      <a:pt x="0" y="37"/>
                    </a:moveTo>
                    <a:cubicBezTo>
                      <a:pt x="40" y="38"/>
                      <a:pt x="40" y="38"/>
                      <a:pt x="40" y="38"/>
                    </a:cubicBezTo>
                    <a:cubicBezTo>
                      <a:pt x="31" y="26"/>
                      <a:pt x="23" y="14"/>
                      <a:pt x="18" y="0"/>
                    </a:cubicBezTo>
                    <a:lnTo>
                      <a:pt x="0" y="37"/>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 name="Freeform 143"/>
              <p:cNvSpPr/>
              <p:nvPr/>
            </p:nvSpPr>
            <p:spPr bwMode="auto">
              <a:xfrm>
                <a:off x="1675" y="1797"/>
                <a:ext cx="53" cy="56"/>
              </a:xfrm>
              <a:custGeom>
                <a:avLst/>
                <a:gdLst>
                  <a:gd name="T0" fmla="*/ 0 w 38"/>
                  <a:gd name="T1" fmla="*/ 41 h 41"/>
                  <a:gd name="T2" fmla="*/ 38 w 38"/>
                  <a:gd name="T3" fmla="*/ 25 h 41"/>
                  <a:gd name="T4" fmla="*/ 1 w 38"/>
                  <a:gd name="T5" fmla="*/ 0 h 41"/>
                  <a:gd name="T6" fmla="*/ 0 w 38"/>
                  <a:gd name="T7" fmla="*/ 41 h 41"/>
                </a:gdLst>
                <a:ahLst/>
                <a:cxnLst>
                  <a:cxn ang="0">
                    <a:pos x="T0" y="T1"/>
                  </a:cxn>
                  <a:cxn ang="0">
                    <a:pos x="T2" y="T3"/>
                  </a:cxn>
                  <a:cxn ang="0">
                    <a:pos x="T4" y="T5"/>
                  </a:cxn>
                  <a:cxn ang="0">
                    <a:pos x="T6" y="T7"/>
                  </a:cxn>
                </a:cxnLst>
                <a:rect l="0" t="0" r="r" b="b"/>
                <a:pathLst>
                  <a:path w="38" h="41">
                    <a:moveTo>
                      <a:pt x="0" y="41"/>
                    </a:moveTo>
                    <a:cubicBezTo>
                      <a:pt x="38" y="25"/>
                      <a:pt x="38" y="25"/>
                      <a:pt x="38" y="25"/>
                    </a:cubicBezTo>
                    <a:cubicBezTo>
                      <a:pt x="24" y="18"/>
                      <a:pt x="12" y="10"/>
                      <a:pt x="1" y="0"/>
                    </a:cubicBezTo>
                    <a:lnTo>
                      <a:pt x="0" y="41"/>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5" name="Freeform 144"/>
              <p:cNvSpPr/>
              <p:nvPr/>
            </p:nvSpPr>
            <p:spPr bwMode="auto">
              <a:xfrm>
                <a:off x="1751" y="1842"/>
                <a:ext cx="61" cy="52"/>
              </a:xfrm>
              <a:custGeom>
                <a:avLst/>
                <a:gdLst>
                  <a:gd name="T0" fmla="*/ 16 w 44"/>
                  <a:gd name="T1" fmla="*/ 38 h 38"/>
                  <a:gd name="T2" fmla="*/ 44 w 44"/>
                  <a:gd name="T3" fmla="*/ 8 h 38"/>
                  <a:gd name="T4" fmla="*/ 0 w 44"/>
                  <a:gd name="T5" fmla="*/ 0 h 38"/>
                  <a:gd name="T6" fmla="*/ 16 w 44"/>
                  <a:gd name="T7" fmla="*/ 38 h 38"/>
                </a:gdLst>
                <a:ahLst/>
                <a:cxnLst>
                  <a:cxn ang="0">
                    <a:pos x="T0" y="T1"/>
                  </a:cxn>
                  <a:cxn ang="0">
                    <a:pos x="T2" y="T3"/>
                  </a:cxn>
                  <a:cxn ang="0">
                    <a:pos x="T4" y="T5"/>
                  </a:cxn>
                  <a:cxn ang="0">
                    <a:pos x="T6" y="T7"/>
                  </a:cxn>
                </a:cxnLst>
                <a:rect l="0" t="0" r="r" b="b"/>
                <a:pathLst>
                  <a:path w="44" h="38">
                    <a:moveTo>
                      <a:pt x="16" y="38"/>
                    </a:moveTo>
                    <a:cubicBezTo>
                      <a:pt x="44" y="8"/>
                      <a:pt x="44" y="8"/>
                      <a:pt x="44" y="8"/>
                    </a:cubicBezTo>
                    <a:cubicBezTo>
                      <a:pt x="29" y="7"/>
                      <a:pt x="14" y="5"/>
                      <a:pt x="0" y="0"/>
                    </a:cubicBezTo>
                    <a:lnTo>
                      <a:pt x="16" y="38"/>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6" name="Freeform 145"/>
              <p:cNvSpPr/>
              <p:nvPr/>
            </p:nvSpPr>
            <p:spPr bwMode="auto">
              <a:xfrm>
                <a:off x="1838" y="1836"/>
                <a:ext cx="59" cy="54"/>
              </a:xfrm>
              <a:custGeom>
                <a:avLst/>
                <a:gdLst>
                  <a:gd name="T0" fmla="*/ 31 w 43"/>
                  <a:gd name="T1" fmla="*/ 39 h 39"/>
                  <a:gd name="T2" fmla="*/ 43 w 43"/>
                  <a:gd name="T3" fmla="*/ 0 h 39"/>
                  <a:gd name="T4" fmla="*/ 0 w 43"/>
                  <a:gd name="T5" fmla="*/ 12 h 39"/>
                  <a:gd name="T6" fmla="*/ 31 w 43"/>
                  <a:gd name="T7" fmla="*/ 39 h 39"/>
                </a:gdLst>
                <a:ahLst/>
                <a:cxnLst>
                  <a:cxn ang="0">
                    <a:pos x="T0" y="T1"/>
                  </a:cxn>
                  <a:cxn ang="0">
                    <a:pos x="T2" y="T3"/>
                  </a:cxn>
                  <a:cxn ang="0">
                    <a:pos x="T4" y="T5"/>
                  </a:cxn>
                  <a:cxn ang="0">
                    <a:pos x="T6" y="T7"/>
                  </a:cxn>
                </a:cxnLst>
                <a:rect l="0" t="0" r="r" b="b"/>
                <a:pathLst>
                  <a:path w="43" h="39">
                    <a:moveTo>
                      <a:pt x="31" y="39"/>
                    </a:moveTo>
                    <a:cubicBezTo>
                      <a:pt x="43" y="0"/>
                      <a:pt x="43" y="0"/>
                      <a:pt x="43" y="0"/>
                    </a:cubicBezTo>
                    <a:cubicBezTo>
                      <a:pt x="29" y="6"/>
                      <a:pt x="14" y="10"/>
                      <a:pt x="0" y="12"/>
                    </a:cubicBezTo>
                    <a:lnTo>
                      <a:pt x="31" y="39"/>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7" name="Freeform 146"/>
              <p:cNvSpPr/>
              <p:nvPr/>
            </p:nvSpPr>
            <p:spPr bwMode="auto">
              <a:xfrm>
                <a:off x="1920" y="1786"/>
                <a:ext cx="54" cy="56"/>
              </a:xfrm>
              <a:custGeom>
                <a:avLst/>
                <a:gdLst>
                  <a:gd name="T0" fmla="*/ 39 w 39"/>
                  <a:gd name="T1" fmla="*/ 41 h 41"/>
                  <a:gd name="T2" fmla="*/ 34 w 39"/>
                  <a:gd name="T3" fmla="*/ 0 h 41"/>
                  <a:gd name="T4" fmla="*/ 0 w 39"/>
                  <a:gd name="T5" fmla="*/ 29 h 41"/>
                  <a:gd name="T6" fmla="*/ 39 w 39"/>
                  <a:gd name="T7" fmla="*/ 41 h 41"/>
                </a:gdLst>
                <a:ahLst/>
                <a:cxnLst>
                  <a:cxn ang="0">
                    <a:pos x="T0" y="T1"/>
                  </a:cxn>
                  <a:cxn ang="0">
                    <a:pos x="T2" y="T3"/>
                  </a:cxn>
                  <a:cxn ang="0">
                    <a:pos x="T4" y="T5"/>
                  </a:cxn>
                  <a:cxn ang="0">
                    <a:pos x="T6" y="T7"/>
                  </a:cxn>
                </a:cxnLst>
                <a:rect l="0" t="0" r="r" b="b"/>
                <a:pathLst>
                  <a:path w="39" h="41">
                    <a:moveTo>
                      <a:pt x="39" y="41"/>
                    </a:moveTo>
                    <a:cubicBezTo>
                      <a:pt x="34" y="0"/>
                      <a:pt x="34" y="0"/>
                      <a:pt x="34" y="0"/>
                    </a:cubicBezTo>
                    <a:cubicBezTo>
                      <a:pt x="24" y="12"/>
                      <a:pt x="12" y="22"/>
                      <a:pt x="0" y="29"/>
                    </a:cubicBezTo>
                    <a:lnTo>
                      <a:pt x="39" y="41"/>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8" name="Freeform 147"/>
              <p:cNvSpPr/>
              <p:nvPr/>
            </p:nvSpPr>
            <p:spPr bwMode="auto">
              <a:xfrm>
                <a:off x="1988" y="1703"/>
                <a:ext cx="55" cy="55"/>
              </a:xfrm>
              <a:custGeom>
                <a:avLst/>
                <a:gdLst>
                  <a:gd name="T0" fmla="*/ 40 w 40"/>
                  <a:gd name="T1" fmla="*/ 34 h 40"/>
                  <a:gd name="T2" fmla="*/ 18 w 40"/>
                  <a:gd name="T3" fmla="*/ 0 h 40"/>
                  <a:gd name="T4" fmla="*/ 0 w 40"/>
                  <a:gd name="T5" fmla="*/ 40 h 40"/>
                  <a:gd name="T6" fmla="*/ 40 w 40"/>
                  <a:gd name="T7" fmla="*/ 34 h 40"/>
                </a:gdLst>
                <a:ahLst/>
                <a:cxnLst>
                  <a:cxn ang="0">
                    <a:pos x="T0" y="T1"/>
                  </a:cxn>
                  <a:cxn ang="0">
                    <a:pos x="T2" y="T3"/>
                  </a:cxn>
                  <a:cxn ang="0">
                    <a:pos x="T4" y="T5"/>
                  </a:cxn>
                  <a:cxn ang="0">
                    <a:pos x="T6" y="T7"/>
                  </a:cxn>
                </a:cxnLst>
                <a:rect l="0" t="0" r="r" b="b"/>
                <a:pathLst>
                  <a:path w="40" h="40">
                    <a:moveTo>
                      <a:pt x="40" y="34"/>
                    </a:moveTo>
                    <a:cubicBezTo>
                      <a:pt x="18" y="0"/>
                      <a:pt x="18" y="0"/>
                      <a:pt x="18" y="0"/>
                    </a:cubicBezTo>
                    <a:cubicBezTo>
                      <a:pt x="14" y="15"/>
                      <a:pt x="8" y="28"/>
                      <a:pt x="0" y="40"/>
                    </a:cubicBezTo>
                    <a:lnTo>
                      <a:pt x="40" y="34"/>
                    </a:lnTo>
                    <a:close/>
                  </a:path>
                </a:pathLst>
              </a:custGeom>
              <a:solidFill>
                <a:srgbClr val="FFC5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cxnSp>
        <p:nvCxnSpPr>
          <p:cNvPr id="49" name="直接连接符 48"/>
          <p:cNvCxnSpPr/>
          <p:nvPr/>
        </p:nvCxnSpPr>
        <p:spPr>
          <a:xfrm>
            <a:off x="6061655" y="1558053"/>
            <a:ext cx="0" cy="4247211"/>
          </a:xfrm>
          <a:prstGeom prst="line">
            <a:avLst/>
          </a:prstGeom>
          <a:ln>
            <a:solidFill>
              <a:srgbClr val="464F5A"/>
            </a:solidFill>
            <a:prstDash val="dash"/>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463689" y="492943"/>
            <a:ext cx="11264622" cy="461665"/>
          </a:xfrm>
          <a:prstGeom prst="rect">
            <a:avLst/>
          </a:prstGeom>
          <a:solidFill>
            <a:srgbClr val="F69C10"/>
          </a:solidFill>
        </p:spPr>
        <p:txBody>
          <a:bodyPr wrap="none" rtlCol="0">
            <a:spAutoFit/>
          </a:bodyPr>
          <a:lstStyle/>
          <a:p>
            <a:r>
              <a:rPr lang="zh-CN" altLang="zh-CN" sz="2400" dirty="0">
                <a:solidFill>
                  <a:schemeClr val="bg1"/>
                </a:solidFill>
              </a:rPr>
              <a:t>为医者，当须洞晓病源，知其所犯，以食治之，食疗不愈，然后命药</a:t>
            </a:r>
            <a:r>
              <a:rPr lang="zh-CN" altLang="zh-CN" sz="2400" dirty="0" smtClean="0">
                <a:solidFill>
                  <a:schemeClr val="bg1"/>
                </a:solidFill>
              </a:rPr>
              <a:t>。</a:t>
            </a:r>
            <a:r>
              <a:rPr lang="en-US" altLang="zh-CN" sz="2400" dirty="0" smtClean="0">
                <a:solidFill>
                  <a:schemeClr val="bg1"/>
                </a:solidFill>
              </a:rPr>
              <a:t>——</a:t>
            </a:r>
            <a:r>
              <a:rPr lang="zh-CN" altLang="en-US" sz="2400" dirty="0" smtClean="0">
                <a:solidFill>
                  <a:schemeClr val="bg1"/>
                </a:solidFill>
              </a:rPr>
              <a:t>孙思邈</a:t>
            </a:r>
            <a:endParaRPr lang="zh-CN" altLang="en-US" sz="2400" dirty="0">
              <a:solidFill>
                <a:schemeClr val="bg1"/>
              </a:solidFill>
            </a:endParaRPr>
          </a:p>
        </p:txBody>
      </p:sp>
      <p:sp>
        <p:nvSpPr>
          <p:cNvPr id="51" name="文本框 50"/>
          <p:cNvSpPr txBox="1"/>
          <p:nvPr/>
        </p:nvSpPr>
        <p:spPr>
          <a:xfrm>
            <a:off x="6702347" y="1820483"/>
            <a:ext cx="4536504" cy="3293209"/>
          </a:xfrm>
          <a:prstGeom prst="rect">
            <a:avLst/>
          </a:prstGeom>
          <a:noFill/>
        </p:spPr>
        <p:txBody>
          <a:bodyPr wrap="square" rtlCol="0">
            <a:spAutoFit/>
          </a:bodyPr>
          <a:lstStyle/>
          <a:p>
            <a:pPr algn="ctr">
              <a:lnSpc>
                <a:spcPct val="200000"/>
              </a:lnSpc>
            </a:pPr>
            <a:r>
              <a:rPr lang="zh-CN" altLang="en-US" sz="3200" b="1" dirty="0" smtClean="0">
                <a:solidFill>
                  <a:srgbClr val="0F4D7C"/>
                </a:solidFill>
                <a:latin typeface="+mn-ea"/>
                <a:ea typeface="+mn-ea"/>
              </a:rPr>
              <a:t>健康的饮食观念</a:t>
            </a:r>
            <a:endParaRPr lang="en-US" altLang="zh-CN" sz="3200" b="1" dirty="0">
              <a:solidFill>
                <a:srgbClr val="0F4D7C"/>
              </a:solidFill>
              <a:latin typeface="+mn-ea"/>
              <a:ea typeface="+mn-ea"/>
            </a:endParaRPr>
          </a:p>
          <a:p>
            <a:pPr algn="ctr">
              <a:lnSpc>
                <a:spcPct val="200000"/>
              </a:lnSpc>
            </a:pPr>
            <a:r>
              <a:rPr lang="zh-CN" altLang="zh-CN" sz="2400" dirty="0" smtClean="0">
                <a:solidFill>
                  <a:srgbClr val="0F4D7C"/>
                </a:solidFill>
                <a:latin typeface="+mn-ea"/>
                <a:ea typeface="+mn-ea"/>
              </a:rPr>
              <a:t>强调</a:t>
            </a:r>
            <a:r>
              <a:rPr lang="zh-CN" altLang="zh-CN" sz="2400" dirty="0">
                <a:solidFill>
                  <a:srgbClr val="0F4D7C"/>
                </a:solidFill>
                <a:latin typeface="+mn-ea"/>
                <a:ea typeface="+mn-ea"/>
              </a:rPr>
              <a:t>均衡，注重扶正补虚</a:t>
            </a:r>
            <a:endParaRPr lang="zh-CN" altLang="zh-CN" sz="2400" dirty="0">
              <a:solidFill>
                <a:srgbClr val="0F4D7C"/>
              </a:solidFill>
              <a:latin typeface="+mn-ea"/>
              <a:ea typeface="+mn-ea"/>
            </a:endParaRPr>
          </a:p>
          <a:p>
            <a:pPr algn="ctr">
              <a:lnSpc>
                <a:spcPct val="200000"/>
              </a:lnSpc>
            </a:pPr>
            <a:r>
              <a:rPr lang="zh-CN" altLang="zh-CN" sz="2400" dirty="0" smtClean="0">
                <a:solidFill>
                  <a:srgbClr val="0F4D7C"/>
                </a:solidFill>
                <a:latin typeface="+mn-ea"/>
                <a:ea typeface="+mn-ea"/>
              </a:rPr>
              <a:t>熟谙</a:t>
            </a:r>
            <a:r>
              <a:rPr lang="zh-CN" altLang="zh-CN" sz="2400" dirty="0">
                <a:solidFill>
                  <a:srgbClr val="0F4D7C"/>
                </a:solidFill>
                <a:latin typeface="+mn-ea"/>
                <a:ea typeface="+mn-ea"/>
              </a:rPr>
              <a:t>性味归属，强调辨证施食</a:t>
            </a:r>
            <a:endParaRPr lang="zh-CN" altLang="zh-CN" sz="2400" dirty="0">
              <a:solidFill>
                <a:srgbClr val="0F4D7C"/>
              </a:solidFill>
              <a:latin typeface="+mn-ea"/>
              <a:ea typeface="+mn-ea"/>
            </a:endParaRPr>
          </a:p>
          <a:p>
            <a:pPr algn="ctr">
              <a:lnSpc>
                <a:spcPct val="200000"/>
              </a:lnSpc>
            </a:pPr>
            <a:r>
              <a:rPr lang="zh-CN" altLang="zh-CN" sz="2400" dirty="0" smtClean="0">
                <a:solidFill>
                  <a:srgbClr val="0F4D7C"/>
                </a:solidFill>
                <a:latin typeface="+mn-ea"/>
                <a:ea typeface="+mn-ea"/>
              </a:rPr>
              <a:t>选择</a:t>
            </a:r>
            <a:r>
              <a:rPr lang="zh-CN" altLang="zh-CN" sz="2400" dirty="0">
                <a:solidFill>
                  <a:srgbClr val="0F4D7C"/>
                </a:solidFill>
                <a:latin typeface="+mn-ea"/>
                <a:ea typeface="+mn-ea"/>
              </a:rPr>
              <a:t>抗癌食品，力求有</a:t>
            </a:r>
            <a:r>
              <a:rPr lang="zh-CN" altLang="zh-CN" sz="2400" dirty="0" smtClean="0">
                <a:solidFill>
                  <a:srgbClr val="0F4D7C"/>
                </a:solidFill>
                <a:latin typeface="+mn-ea"/>
                <a:ea typeface="+mn-ea"/>
              </a:rPr>
              <a:t>针对性</a:t>
            </a:r>
            <a:endParaRPr lang="zh-CN" altLang="zh-CN" sz="2400" dirty="0">
              <a:solidFill>
                <a:srgbClr val="0F4D7C"/>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627934" y="1724026"/>
            <a:ext cx="3571875" cy="3571875"/>
          </a:xfrm>
          <a:prstGeom prst="ellips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5" name="椭圆 4"/>
          <p:cNvSpPr/>
          <p:nvPr/>
        </p:nvSpPr>
        <p:spPr>
          <a:xfrm>
            <a:off x="7690346" y="481012"/>
            <a:ext cx="2714625" cy="2714625"/>
          </a:xfrm>
          <a:prstGeom prst="ellips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 name="椭圆 5"/>
          <p:cNvSpPr/>
          <p:nvPr/>
        </p:nvSpPr>
        <p:spPr>
          <a:xfrm>
            <a:off x="6797377" y="5091112"/>
            <a:ext cx="1295401" cy="1295401"/>
          </a:xfrm>
          <a:prstGeom prst="ellips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7" name="椭圆 6"/>
          <p:cNvSpPr/>
          <p:nvPr/>
        </p:nvSpPr>
        <p:spPr>
          <a:xfrm>
            <a:off x="127495" y="1814510"/>
            <a:ext cx="2100264" cy="2100264"/>
          </a:xfrm>
          <a:prstGeom prst="ellips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 name="椭圆 7"/>
          <p:cNvSpPr/>
          <p:nvPr/>
        </p:nvSpPr>
        <p:spPr>
          <a:xfrm>
            <a:off x="2351584" y="3671887"/>
            <a:ext cx="1028700" cy="1028700"/>
          </a:xfrm>
          <a:prstGeom prst="ellips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9" name="椭圆 8"/>
          <p:cNvSpPr/>
          <p:nvPr/>
        </p:nvSpPr>
        <p:spPr>
          <a:xfrm>
            <a:off x="2303961" y="481012"/>
            <a:ext cx="1571625" cy="1571625"/>
          </a:xfrm>
          <a:prstGeom prst="ellips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0" name="椭圆 9"/>
          <p:cNvSpPr/>
          <p:nvPr/>
        </p:nvSpPr>
        <p:spPr>
          <a:xfrm>
            <a:off x="2351584" y="5286375"/>
            <a:ext cx="1571625" cy="1571625"/>
          </a:xfrm>
          <a:prstGeom prst="ellips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cxnSp>
        <p:nvCxnSpPr>
          <p:cNvPr id="12" name="直接连接符 11"/>
          <p:cNvCxnSpPr>
            <a:stCxn id="9" idx="5"/>
            <a:endCxn id="4" idx="1"/>
          </p:cNvCxnSpPr>
          <p:nvPr/>
        </p:nvCxnSpPr>
        <p:spPr>
          <a:xfrm>
            <a:off x="3645427" y="1822478"/>
            <a:ext cx="505596" cy="424637"/>
          </a:xfrm>
          <a:prstGeom prst="lin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2220230" y="2954356"/>
            <a:ext cx="1425197" cy="131743"/>
          </a:xfrm>
          <a:prstGeom prst="lin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flipV="1">
            <a:off x="7050962" y="2424113"/>
            <a:ext cx="782259" cy="374658"/>
          </a:xfrm>
          <a:prstGeom prst="line">
            <a:avLst/>
          </a:prstGeom>
          <a:ln w="76200">
            <a:solidFill>
              <a:srgbClr val="F69C1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6" idx="1"/>
          </p:cNvCxnSpPr>
          <p:nvPr/>
        </p:nvCxnSpPr>
        <p:spPr>
          <a:xfrm>
            <a:off x="6601392" y="4872558"/>
            <a:ext cx="385692" cy="408261"/>
          </a:xfrm>
          <a:prstGeom prst="lin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直接连接符 19"/>
          <p:cNvCxnSpPr>
            <a:endCxn id="10" idx="7"/>
          </p:cNvCxnSpPr>
          <p:nvPr/>
        </p:nvCxnSpPr>
        <p:spPr>
          <a:xfrm flipH="1">
            <a:off x="3693050" y="4821638"/>
            <a:ext cx="486030" cy="694896"/>
          </a:xfrm>
          <a:prstGeom prst="lin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flipH="1">
            <a:off x="3380284" y="4005691"/>
            <a:ext cx="278126" cy="90273"/>
          </a:xfrm>
          <a:prstGeom prst="line">
            <a:avLst/>
          </a:prstGeom>
          <a:noFill/>
          <a:ln w="76200">
            <a:solidFill>
              <a:srgbClr val="F69C10"/>
            </a:solidFill>
          </a:ln>
        </p:spPr>
        <p:style>
          <a:lnRef idx="2">
            <a:schemeClr val="accent1">
              <a:shade val="50000"/>
            </a:schemeClr>
          </a:lnRef>
          <a:fillRef idx="1">
            <a:schemeClr val="accent1"/>
          </a:fillRef>
          <a:effectRef idx="0">
            <a:schemeClr val="accent1"/>
          </a:effectRef>
          <a:fontRef idx="minor">
            <a:schemeClr val="lt1"/>
          </a:fontRef>
        </p:style>
      </p:cxnSp>
      <p:sp>
        <p:nvSpPr>
          <p:cNvPr id="42" name="文本框 41"/>
          <p:cNvSpPr txBox="1"/>
          <p:nvPr/>
        </p:nvSpPr>
        <p:spPr>
          <a:xfrm>
            <a:off x="623629" y="2650895"/>
            <a:ext cx="1107996" cy="369332"/>
          </a:xfrm>
          <a:prstGeom prst="rect">
            <a:avLst/>
          </a:prstGeom>
          <a:noFill/>
        </p:spPr>
        <p:txBody>
          <a:bodyPr wrap="none" rtlCol="0">
            <a:spAutoFit/>
          </a:bodyPr>
          <a:lstStyle>
            <a:defPPr>
              <a:defRPr lang="zh-CN"/>
            </a:defPPr>
            <a:lvl1pPr>
              <a:defRPr>
                <a:solidFill>
                  <a:srgbClr val="485766"/>
                </a:solidFill>
                <a:latin typeface="+mn-ea"/>
                <a:ea typeface="+mn-ea"/>
              </a:defRPr>
            </a:lvl1pPr>
          </a:lstStyle>
          <a:p>
            <a:r>
              <a:rPr lang="zh-CN" altLang="en-US" dirty="0"/>
              <a:t>减少脂肪</a:t>
            </a:r>
            <a:endParaRPr lang="en-US" altLang="zh-CN" dirty="0"/>
          </a:p>
        </p:txBody>
      </p:sp>
      <p:sp>
        <p:nvSpPr>
          <p:cNvPr id="43" name="文本框 42"/>
          <p:cNvSpPr txBox="1"/>
          <p:nvPr/>
        </p:nvSpPr>
        <p:spPr>
          <a:xfrm>
            <a:off x="8523782" y="1658126"/>
            <a:ext cx="1107996" cy="369332"/>
          </a:xfrm>
          <a:prstGeom prst="rect">
            <a:avLst/>
          </a:prstGeom>
          <a:noFill/>
        </p:spPr>
        <p:txBody>
          <a:bodyPr wrap="none" rtlCol="0">
            <a:spAutoFit/>
          </a:bodyPr>
          <a:lstStyle>
            <a:defPPr>
              <a:defRPr lang="zh-CN"/>
            </a:defPPr>
            <a:lvl1pPr>
              <a:defRPr>
                <a:solidFill>
                  <a:srgbClr val="485766"/>
                </a:solidFill>
                <a:latin typeface="+mn-ea"/>
                <a:ea typeface="+mn-ea"/>
              </a:defRPr>
            </a:lvl1pPr>
          </a:lstStyle>
          <a:p>
            <a:r>
              <a:rPr lang="zh-CN" altLang="en-US" dirty="0"/>
              <a:t>锻炼意志</a:t>
            </a:r>
            <a:endParaRPr lang="zh-CN" altLang="en-US" dirty="0"/>
          </a:p>
        </p:txBody>
      </p:sp>
      <p:sp>
        <p:nvSpPr>
          <p:cNvPr id="44" name="文本框 43"/>
          <p:cNvSpPr txBox="1"/>
          <p:nvPr/>
        </p:nvSpPr>
        <p:spPr>
          <a:xfrm>
            <a:off x="2585054" y="5890998"/>
            <a:ext cx="1107996" cy="369332"/>
          </a:xfrm>
          <a:prstGeom prst="rect">
            <a:avLst/>
          </a:prstGeom>
          <a:noFill/>
        </p:spPr>
        <p:txBody>
          <a:bodyPr wrap="none" rtlCol="0">
            <a:spAutoFit/>
          </a:bodyPr>
          <a:lstStyle>
            <a:defPPr>
              <a:defRPr lang="zh-CN"/>
            </a:defPPr>
            <a:lvl1pPr>
              <a:defRPr>
                <a:solidFill>
                  <a:srgbClr val="485766"/>
                </a:solidFill>
                <a:latin typeface="+mn-ea"/>
                <a:ea typeface="+mn-ea"/>
              </a:defRPr>
            </a:lvl1pPr>
          </a:lstStyle>
          <a:p>
            <a:r>
              <a:rPr lang="zh-CN" altLang="en-US" dirty="0"/>
              <a:t>生殖激素</a:t>
            </a:r>
            <a:endParaRPr lang="en-US" altLang="zh-CN" dirty="0"/>
          </a:p>
        </p:txBody>
      </p:sp>
      <p:sp>
        <p:nvSpPr>
          <p:cNvPr id="57" name="文本框 56"/>
          <p:cNvSpPr txBox="1"/>
          <p:nvPr/>
        </p:nvSpPr>
        <p:spPr>
          <a:xfrm>
            <a:off x="6964080" y="5554146"/>
            <a:ext cx="1107996" cy="369332"/>
          </a:xfrm>
          <a:prstGeom prst="rect">
            <a:avLst/>
          </a:prstGeom>
          <a:noFill/>
        </p:spPr>
        <p:txBody>
          <a:bodyPr wrap="none" rtlCol="0">
            <a:spAutoFit/>
          </a:bodyPr>
          <a:lstStyle>
            <a:defPPr>
              <a:defRPr lang="zh-CN"/>
            </a:defPPr>
            <a:lvl1pPr>
              <a:defRPr>
                <a:solidFill>
                  <a:srgbClr val="485766"/>
                </a:solidFill>
                <a:latin typeface="+mn-ea"/>
                <a:ea typeface="+mn-ea"/>
              </a:defRPr>
            </a:lvl1pPr>
          </a:lstStyle>
          <a:p>
            <a:r>
              <a:rPr lang="zh-CN" altLang="en-US" dirty="0"/>
              <a:t>改善情绪</a:t>
            </a:r>
            <a:endParaRPr lang="en-US" altLang="zh-CN" dirty="0"/>
          </a:p>
        </p:txBody>
      </p:sp>
      <p:sp>
        <p:nvSpPr>
          <p:cNvPr id="216" name="文本框 215"/>
          <p:cNvSpPr txBox="1"/>
          <p:nvPr/>
        </p:nvSpPr>
        <p:spPr>
          <a:xfrm>
            <a:off x="2568531" y="1027497"/>
            <a:ext cx="1107996" cy="369332"/>
          </a:xfrm>
          <a:prstGeom prst="rect">
            <a:avLst/>
          </a:prstGeom>
          <a:noFill/>
        </p:spPr>
        <p:txBody>
          <a:bodyPr wrap="none" rtlCol="0">
            <a:spAutoFit/>
          </a:bodyPr>
          <a:lstStyle/>
          <a:p>
            <a:r>
              <a:rPr lang="zh-CN" altLang="en-US" dirty="0" smtClean="0">
                <a:solidFill>
                  <a:srgbClr val="485766"/>
                </a:solidFill>
                <a:latin typeface="+mn-ea"/>
                <a:ea typeface="+mn-ea"/>
              </a:rPr>
              <a:t>吸收氧气</a:t>
            </a:r>
            <a:endParaRPr lang="en-US" altLang="zh-CN" dirty="0" smtClean="0">
              <a:solidFill>
                <a:srgbClr val="485766"/>
              </a:solidFill>
              <a:latin typeface="+mn-ea"/>
              <a:ea typeface="+mn-ea"/>
            </a:endParaRPr>
          </a:p>
        </p:txBody>
      </p:sp>
      <p:sp>
        <p:nvSpPr>
          <p:cNvPr id="217" name="文本框 216"/>
          <p:cNvSpPr txBox="1"/>
          <p:nvPr/>
        </p:nvSpPr>
        <p:spPr>
          <a:xfrm>
            <a:off x="2351584" y="3987818"/>
            <a:ext cx="1107996" cy="369332"/>
          </a:xfrm>
          <a:prstGeom prst="rect">
            <a:avLst/>
          </a:prstGeom>
          <a:noFill/>
        </p:spPr>
        <p:txBody>
          <a:bodyPr wrap="none" rtlCol="0">
            <a:spAutoFit/>
          </a:bodyPr>
          <a:lstStyle>
            <a:defPPr>
              <a:defRPr lang="zh-CN"/>
            </a:defPPr>
            <a:lvl1pPr>
              <a:defRPr>
                <a:solidFill>
                  <a:srgbClr val="485766"/>
                </a:solidFill>
                <a:latin typeface="+mn-ea"/>
                <a:ea typeface="+mn-ea"/>
              </a:defRPr>
            </a:lvl1pPr>
          </a:lstStyle>
          <a:p>
            <a:r>
              <a:rPr lang="zh-CN" altLang="en-US" dirty="0"/>
              <a:t>血液循环</a:t>
            </a:r>
            <a:endParaRPr lang="en-US" altLang="zh-CN" dirty="0"/>
          </a:p>
        </p:txBody>
      </p:sp>
      <p:sp>
        <p:nvSpPr>
          <p:cNvPr id="218" name="文本框 217"/>
          <p:cNvSpPr txBox="1"/>
          <p:nvPr/>
        </p:nvSpPr>
        <p:spPr>
          <a:xfrm>
            <a:off x="3914728" y="2784270"/>
            <a:ext cx="3057247" cy="1384995"/>
          </a:xfrm>
          <a:prstGeom prst="rect">
            <a:avLst/>
          </a:prstGeom>
          <a:noFill/>
        </p:spPr>
        <p:txBody>
          <a:bodyPr wrap="none" rtlCol="0">
            <a:spAutoFit/>
          </a:bodyPr>
          <a:lstStyle/>
          <a:p>
            <a:pPr algn="ctr">
              <a:lnSpc>
                <a:spcPct val="150000"/>
              </a:lnSpc>
            </a:pPr>
            <a:r>
              <a:rPr lang="zh-CN" altLang="en-US" sz="2800" b="1" dirty="0" smtClean="0">
                <a:solidFill>
                  <a:srgbClr val="0F4D7C"/>
                </a:solidFill>
                <a:latin typeface="+mn-ea"/>
                <a:ea typeface="+mn-ea"/>
              </a:rPr>
              <a:t>运动对癌症患者的</a:t>
            </a:r>
            <a:endParaRPr lang="en-US" altLang="zh-CN" sz="2800" b="1" dirty="0" smtClean="0">
              <a:solidFill>
                <a:srgbClr val="0F4D7C"/>
              </a:solidFill>
              <a:latin typeface="+mn-ea"/>
              <a:ea typeface="+mn-ea"/>
            </a:endParaRPr>
          </a:p>
          <a:p>
            <a:pPr algn="ctr">
              <a:lnSpc>
                <a:spcPct val="150000"/>
              </a:lnSpc>
            </a:pPr>
            <a:r>
              <a:rPr lang="zh-CN" altLang="en-US" sz="2800" b="1" dirty="0">
                <a:solidFill>
                  <a:srgbClr val="0F4D7C"/>
                </a:solidFill>
                <a:latin typeface="+mn-ea"/>
                <a:ea typeface="+mn-ea"/>
              </a:rPr>
              <a:t>六大</a:t>
            </a:r>
            <a:r>
              <a:rPr lang="zh-CN" altLang="en-US" sz="2800" b="1" dirty="0" smtClean="0">
                <a:solidFill>
                  <a:srgbClr val="0F4D7C"/>
                </a:solidFill>
                <a:latin typeface="+mn-ea"/>
                <a:ea typeface="+mn-ea"/>
              </a:rPr>
              <a:t>好处</a:t>
            </a:r>
            <a:endParaRPr lang="en-US" altLang="zh-CN" sz="2800" b="1" dirty="0" smtClean="0">
              <a:solidFill>
                <a:srgbClr val="0F4D7C"/>
              </a:solidFill>
              <a:latin typeface="+mn-ea"/>
              <a:ea typeface="+mn-ea"/>
            </a:endParaRPr>
          </a:p>
        </p:txBody>
      </p:sp>
      <p:grpSp>
        <p:nvGrpSpPr>
          <p:cNvPr id="240" name="组合 239"/>
          <p:cNvGrpSpPr/>
          <p:nvPr/>
        </p:nvGrpSpPr>
        <p:grpSpPr>
          <a:xfrm>
            <a:off x="8852884" y="4111922"/>
            <a:ext cx="2442186" cy="2585323"/>
            <a:chOff x="9434538" y="4120278"/>
            <a:chExt cx="2442186" cy="2585323"/>
          </a:xfrm>
        </p:grpSpPr>
        <p:sp>
          <p:nvSpPr>
            <p:cNvPr id="242" name="文本框 241"/>
            <p:cNvSpPr txBox="1"/>
            <p:nvPr/>
          </p:nvSpPr>
          <p:spPr>
            <a:xfrm>
              <a:off x="9690409" y="4120278"/>
              <a:ext cx="2186315" cy="2585323"/>
            </a:xfrm>
            <a:prstGeom prst="rect">
              <a:avLst/>
            </a:prstGeom>
            <a:noFill/>
          </p:spPr>
          <p:txBody>
            <a:bodyPr wrap="square" rtlCol="0">
              <a:spAutoFit/>
            </a:bodyPr>
            <a:lstStyle/>
            <a:p>
              <a:pPr>
                <a:lnSpc>
                  <a:spcPct val="150000"/>
                </a:lnSpc>
              </a:pPr>
              <a:r>
                <a:rPr lang="zh-CN" altLang="en-US" dirty="0" smtClean="0">
                  <a:solidFill>
                    <a:srgbClr val="516D82"/>
                  </a:solidFill>
                  <a:latin typeface="Century Gothic" panose="020B0502020202020204" pitchFamily="34" charset="0"/>
                </a:rPr>
                <a:t>走步、慢跑</a:t>
              </a:r>
              <a:endParaRPr lang="en-US" altLang="zh-CN" dirty="0" smtClean="0">
                <a:solidFill>
                  <a:srgbClr val="516D82"/>
                </a:solidFill>
                <a:latin typeface="Century Gothic" panose="020B0502020202020204" pitchFamily="34" charset="0"/>
              </a:endParaRPr>
            </a:p>
            <a:p>
              <a:pPr>
                <a:lnSpc>
                  <a:spcPct val="150000"/>
                </a:lnSpc>
              </a:pPr>
              <a:r>
                <a:rPr lang="zh-CN" altLang="en-US" dirty="0" smtClean="0">
                  <a:solidFill>
                    <a:srgbClr val="516D82"/>
                  </a:solidFill>
                  <a:latin typeface="Century Gothic" panose="020B0502020202020204" pitchFamily="34" charset="0"/>
                </a:rPr>
                <a:t>健身操</a:t>
              </a:r>
              <a:endParaRPr lang="en-US" altLang="zh-CN" dirty="0" smtClean="0">
                <a:solidFill>
                  <a:srgbClr val="516D82"/>
                </a:solidFill>
                <a:latin typeface="Century Gothic" panose="020B0502020202020204" pitchFamily="34" charset="0"/>
              </a:endParaRPr>
            </a:p>
            <a:p>
              <a:pPr>
                <a:lnSpc>
                  <a:spcPct val="150000"/>
                </a:lnSpc>
              </a:pPr>
              <a:r>
                <a:rPr lang="zh-CN" altLang="en-US" dirty="0" smtClean="0">
                  <a:solidFill>
                    <a:srgbClr val="516D82"/>
                  </a:solidFill>
                  <a:latin typeface="Century Gothic" panose="020B0502020202020204" pitchFamily="34" charset="0"/>
                  <a:ea typeface="汉仪特细等线简" panose="02010604000101010101" pitchFamily="2" charset="-122"/>
                </a:rPr>
                <a:t>太极拳、气功</a:t>
              </a:r>
              <a:endParaRPr lang="en-US" altLang="zh-CN" dirty="0" smtClean="0">
                <a:solidFill>
                  <a:srgbClr val="516D82"/>
                </a:solidFill>
                <a:latin typeface="Century Gothic" panose="020B0502020202020204" pitchFamily="34" charset="0"/>
                <a:ea typeface="汉仪特细等线简" panose="02010604000101010101" pitchFamily="2" charset="-122"/>
              </a:endParaRPr>
            </a:p>
            <a:p>
              <a:pPr>
                <a:lnSpc>
                  <a:spcPct val="150000"/>
                </a:lnSpc>
              </a:pPr>
              <a:r>
                <a:rPr lang="zh-CN" altLang="en-US" dirty="0">
                  <a:solidFill>
                    <a:srgbClr val="516D82"/>
                  </a:solidFill>
                  <a:latin typeface="Century Gothic" panose="020B0502020202020204" pitchFamily="34" charset="0"/>
                  <a:ea typeface="汉仪特细等线简" panose="02010604000101010101" pitchFamily="2" charset="-122"/>
                </a:rPr>
                <a:t>广场</a:t>
              </a:r>
              <a:r>
                <a:rPr lang="zh-CN" altLang="en-US" dirty="0" smtClean="0">
                  <a:solidFill>
                    <a:srgbClr val="516D82"/>
                  </a:solidFill>
                  <a:latin typeface="Century Gothic" panose="020B0502020202020204" pitchFamily="34" charset="0"/>
                  <a:ea typeface="汉仪特细等线简" panose="02010604000101010101" pitchFamily="2" charset="-122"/>
                </a:rPr>
                <a:t>舞</a:t>
              </a:r>
              <a:endParaRPr lang="en-US" altLang="zh-CN" dirty="0" smtClean="0">
                <a:solidFill>
                  <a:srgbClr val="516D82"/>
                </a:solidFill>
                <a:latin typeface="Century Gothic" panose="020B0502020202020204" pitchFamily="34" charset="0"/>
                <a:ea typeface="汉仪特细等线简" panose="02010604000101010101" pitchFamily="2" charset="-122"/>
              </a:endParaRPr>
            </a:p>
            <a:p>
              <a:pPr>
                <a:lnSpc>
                  <a:spcPct val="150000"/>
                </a:lnSpc>
              </a:pPr>
              <a:r>
                <a:rPr lang="zh-CN" altLang="en-US" dirty="0" smtClean="0">
                  <a:solidFill>
                    <a:srgbClr val="516D82"/>
                  </a:solidFill>
                  <a:latin typeface="Century Gothic" panose="020B0502020202020204" pitchFamily="34" charset="0"/>
                  <a:ea typeface="汉仪特细等线简" panose="02010604000101010101" pitchFamily="2" charset="-122"/>
                </a:rPr>
                <a:t>自行车</a:t>
              </a:r>
              <a:endParaRPr lang="en-US" altLang="zh-CN" dirty="0" smtClean="0">
                <a:solidFill>
                  <a:srgbClr val="516D82"/>
                </a:solidFill>
                <a:latin typeface="Century Gothic" panose="020B0502020202020204" pitchFamily="34" charset="0"/>
                <a:ea typeface="汉仪特细等线简" panose="02010604000101010101" pitchFamily="2" charset="-122"/>
              </a:endParaRPr>
            </a:p>
            <a:p>
              <a:pPr>
                <a:lnSpc>
                  <a:spcPct val="150000"/>
                </a:lnSpc>
              </a:pPr>
              <a:r>
                <a:rPr lang="en-US" altLang="zh-CN" dirty="0">
                  <a:solidFill>
                    <a:srgbClr val="516D82"/>
                  </a:solidFill>
                  <a:latin typeface="Century Gothic" panose="020B0502020202020204" pitchFamily="34" charset="0"/>
                  <a:ea typeface="汉仪特细等线简" panose="02010604000101010101" pitchFamily="2" charset="-122"/>
                </a:rPr>
                <a:t>……</a:t>
              </a:r>
              <a:endParaRPr lang="zh-CN" altLang="en-US" dirty="0">
                <a:solidFill>
                  <a:srgbClr val="516D82"/>
                </a:solidFill>
                <a:latin typeface="Century Gothic" panose="020B0502020202020204" pitchFamily="34" charset="0"/>
                <a:ea typeface="汉仪特细等线简" panose="02010604000101010101" pitchFamily="2" charset="-122"/>
              </a:endParaRPr>
            </a:p>
          </p:txBody>
        </p:sp>
        <p:sp>
          <p:nvSpPr>
            <p:cNvPr id="243" name="矩形 242"/>
            <p:cNvSpPr/>
            <p:nvPr/>
          </p:nvSpPr>
          <p:spPr>
            <a:xfrm>
              <a:off x="9434538" y="4308159"/>
              <a:ext cx="58058" cy="1991041"/>
            </a:xfrm>
            <a:prstGeom prst="rect">
              <a:avLst/>
            </a:prstGeom>
            <a:solidFill>
              <a:srgbClr val="0F4D7C"/>
            </a:solidFill>
            <a:ln>
              <a:solidFill>
                <a:srgbClr val="0F4D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ACC6"/>
                </a:solidFill>
              </a:endParaRPr>
            </a:p>
          </p:txBody>
        </p:sp>
      </p:grpSp>
      <p:sp>
        <p:nvSpPr>
          <p:cNvPr id="244" name="文本框 243"/>
          <p:cNvSpPr txBox="1"/>
          <p:nvPr/>
        </p:nvSpPr>
        <p:spPr>
          <a:xfrm>
            <a:off x="7913319" y="3645024"/>
            <a:ext cx="3626179" cy="523220"/>
          </a:xfrm>
          <a:prstGeom prst="rect">
            <a:avLst/>
          </a:prstGeom>
          <a:noFill/>
        </p:spPr>
        <p:txBody>
          <a:bodyPr wrap="square" rtlCol="0">
            <a:spAutoFit/>
          </a:bodyPr>
          <a:lstStyle/>
          <a:p>
            <a:pPr algn="ctr"/>
            <a:r>
              <a:rPr lang="zh-CN" altLang="en-US" sz="2800" dirty="0" smtClean="0">
                <a:solidFill>
                  <a:srgbClr val="0F4D7C"/>
                </a:solidFill>
                <a:latin typeface="微软雅黑" panose="020B0503020204020204" pitchFamily="34" charset="-122"/>
                <a:ea typeface="微软雅黑" panose="020B0503020204020204" pitchFamily="34" charset="-122"/>
              </a:rPr>
              <a:t>适合癌症患者的运动</a:t>
            </a:r>
            <a:endParaRPr lang="en-US" altLang="zh-CN" sz="2400" dirty="0" smtClean="0">
              <a:solidFill>
                <a:srgbClr val="0F4D7C"/>
              </a:solidFill>
              <a:latin typeface="微软雅黑" panose="020B0503020204020204" pitchFamily="34" charset="-122"/>
              <a:ea typeface="微软雅黑" panose="020B0503020204020204" pitchFamily="34" charset="-122"/>
            </a:endParaRPr>
          </a:p>
        </p:txBody>
      </p:sp>
      <p:sp>
        <p:nvSpPr>
          <p:cNvPr id="2" name="燕尾形 1"/>
          <p:cNvSpPr/>
          <p:nvPr/>
        </p:nvSpPr>
        <p:spPr>
          <a:xfrm>
            <a:off x="4490134" y="406130"/>
            <a:ext cx="3200212" cy="628147"/>
          </a:xfrm>
          <a:prstGeom prst="chevron">
            <a:avLst/>
          </a:prstGeom>
          <a:solidFill>
            <a:srgbClr val="0F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rPr>
              <a:t>健康的运动方式</a:t>
            </a:r>
            <a:endParaRPr lang="zh-CN" altLang="en-US" sz="24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rot="16200000">
            <a:off x="5911865" y="-2791969"/>
            <a:ext cx="297149" cy="12120880"/>
          </a:xfrm>
          <a:prstGeom prst="rect">
            <a:avLst/>
          </a:prstGeom>
          <a:solidFill>
            <a:srgbClr val="0F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0" name="矩形 9"/>
          <p:cNvSpPr/>
          <p:nvPr/>
        </p:nvSpPr>
        <p:spPr>
          <a:xfrm>
            <a:off x="2172638" y="0"/>
            <a:ext cx="284480" cy="6858000"/>
          </a:xfrm>
          <a:prstGeom prst="rect">
            <a:avLst/>
          </a:prstGeom>
          <a:solidFill>
            <a:srgbClr val="0F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2" name="燕尾形 11"/>
          <p:cNvSpPr/>
          <p:nvPr/>
        </p:nvSpPr>
        <p:spPr>
          <a:xfrm rot="17962791">
            <a:off x="1376089" y="3838899"/>
            <a:ext cx="1259840" cy="345440"/>
          </a:xfrm>
          <a:prstGeom prst="chevron">
            <a:avLst/>
          </a:prstGeom>
          <a:solidFill>
            <a:srgbClr val="2D7A8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13" name="燕尾形 12"/>
          <p:cNvSpPr/>
          <p:nvPr/>
        </p:nvSpPr>
        <p:spPr>
          <a:xfrm rot="14580859">
            <a:off x="1998634" y="3793760"/>
            <a:ext cx="1259840" cy="345440"/>
          </a:xfrm>
          <a:prstGeom prst="chevron">
            <a:avLst/>
          </a:prstGeom>
          <a:solidFill>
            <a:srgbClr val="2D7A8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grpSp>
        <p:nvGrpSpPr>
          <p:cNvPr id="6" name="组合 5"/>
          <p:cNvGrpSpPr/>
          <p:nvPr/>
        </p:nvGrpSpPr>
        <p:grpSpPr>
          <a:xfrm flipH="1">
            <a:off x="1655823" y="2590659"/>
            <a:ext cx="1318110" cy="1318110"/>
            <a:chOff x="4896092" y="1180617"/>
            <a:chExt cx="4259483" cy="4259484"/>
          </a:xfrm>
          <a:effectLst>
            <a:outerShdw blurRad="50800" dist="38100" dir="2700000" algn="tl" rotWithShape="0">
              <a:prstClr val="black">
                <a:alpha val="40000"/>
              </a:prstClr>
            </a:outerShdw>
          </a:effectLst>
        </p:grpSpPr>
        <p:sp>
          <p:nvSpPr>
            <p:cNvPr id="7" name="三十二角星 6"/>
            <p:cNvSpPr/>
            <p:nvPr/>
          </p:nvSpPr>
          <p:spPr>
            <a:xfrm>
              <a:off x="4896092" y="1180617"/>
              <a:ext cx="4259483" cy="4259484"/>
            </a:xfrm>
            <a:prstGeom prst="star32">
              <a:avLst>
                <a:gd name="adj" fmla="val 46739"/>
              </a:avLst>
            </a:prstGeom>
            <a:solidFill>
              <a:srgbClr val="31859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 name="椭圆 7"/>
            <p:cNvSpPr/>
            <p:nvPr/>
          </p:nvSpPr>
          <p:spPr>
            <a:xfrm>
              <a:off x="5312780" y="1597306"/>
              <a:ext cx="3426106" cy="3426106"/>
            </a:xfrm>
            <a:prstGeom prst="ellipse">
              <a:avLst/>
            </a:prstGeom>
            <a:solidFill>
              <a:srgbClr val="4BACC6"/>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9" name="椭圆 8"/>
            <p:cNvSpPr/>
            <p:nvPr/>
          </p:nvSpPr>
          <p:spPr>
            <a:xfrm>
              <a:off x="6320560" y="2605086"/>
              <a:ext cx="1410547" cy="1410547"/>
            </a:xfrm>
            <a:prstGeom prst="ellipse">
              <a:avLst/>
            </a:prstGeom>
            <a:solidFill>
              <a:srgbClr val="FFFFE7"/>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14" name="文本框 13"/>
          <p:cNvSpPr txBox="1"/>
          <p:nvPr/>
        </p:nvSpPr>
        <p:spPr>
          <a:xfrm>
            <a:off x="2975586" y="2194236"/>
            <a:ext cx="6746488" cy="523220"/>
          </a:xfrm>
          <a:prstGeom prst="rect">
            <a:avLst/>
          </a:prstGeom>
          <a:noFill/>
        </p:spPr>
        <p:txBody>
          <a:bodyPr wrap="square" rtlCol="0">
            <a:spAutoFit/>
          </a:bodyPr>
          <a:lstStyle/>
          <a:p>
            <a:r>
              <a:rPr lang="zh-CN" altLang="en-US" sz="2800" b="1" dirty="0" smtClean="0">
                <a:solidFill>
                  <a:srgbClr val="0F4D7C"/>
                </a:solidFill>
                <a:latin typeface="+mn-ea"/>
                <a:ea typeface="+mn-ea"/>
              </a:rPr>
              <a:t>互动环节</a:t>
            </a:r>
            <a:endParaRPr lang="en-US" altLang="zh-CN" sz="2400" dirty="0" smtClean="0">
              <a:solidFill>
                <a:srgbClr val="0F4D7C"/>
              </a:solidFill>
              <a:latin typeface="+mn-ea"/>
              <a:ea typeface="+mn-ea"/>
            </a:endParaRPr>
          </a:p>
        </p:txBody>
      </p:sp>
      <p:sp>
        <p:nvSpPr>
          <p:cNvPr id="2" name="文本框 1"/>
          <p:cNvSpPr txBox="1"/>
          <p:nvPr/>
        </p:nvSpPr>
        <p:spPr>
          <a:xfrm>
            <a:off x="3503712" y="3719168"/>
            <a:ext cx="8568952" cy="2677656"/>
          </a:xfrm>
          <a:prstGeom prst="rect">
            <a:avLst/>
          </a:prstGeom>
          <a:noFill/>
        </p:spPr>
        <p:txBody>
          <a:bodyPr wrap="square" rtlCol="0">
            <a:spAutoFit/>
          </a:bodyPr>
          <a:lstStyle/>
          <a:p>
            <a:r>
              <a:rPr lang="en-US" altLang="zh-CN" sz="2400" dirty="0" smtClean="0">
                <a:solidFill>
                  <a:srgbClr val="0F4D7C"/>
                </a:solidFill>
                <a:latin typeface="+mn-ea"/>
                <a:ea typeface="+mn-ea"/>
              </a:rPr>
              <a:t>Q1</a:t>
            </a:r>
            <a:r>
              <a:rPr lang="zh-CN" altLang="en-US" sz="2400" dirty="0" smtClean="0">
                <a:solidFill>
                  <a:srgbClr val="0F4D7C"/>
                </a:solidFill>
                <a:latin typeface="+mn-ea"/>
                <a:ea typeface="+mn-ea"/>
              </a:rPr>
              <a:t>：心理</a:t>
            </a:r>
            <a:r>
              <a:rPr lang="zh-CN" altLang="en-US" sz="2400" dirty="0">
                <a:solidFill>
                  <a:srgbClr val="0F4D7C"/>
                </a:solidFill>
                <a:latin typeface="+mn-ea"/>
                <a:ea typeface="+mn-ea"/>
              </a:rPr>
              <a:t>压力大、负担过重是否会加速癌症患者的死亡速度</a:t>
            </a:r>
            <a:r>
              <a:rPr lang="zh-CN" altLang="en-US" sz="2400" dirty="0" smtClean="0">
                <a:solidFill>
                  <a:srgbClr val="0F4D7C"/>
                </a:solidFill>
                <a:latin typeface="+mn-ea"/>
                <a:ea typeface="+mn-ea"/>
              </a:rPr>
              <a:t>？</a:t>
            </a:r>
            <a:endParaRPr lang="en-US" altLang="zh-CN" sz="2400" dirty="0" smtClean="0">
              <a:solidFill>
                <a:srgbClr val="0F4D7C"/>
              </a:solidFill>
              <a:latin typeface="+mn-ea"/>
              <a:ea typeface="+mn-ea"/>
            </a:endParaRPr>
          </a:p>
          <a:p>
            <a:r>
              <a:rPr lang="en-US" altLang="zh-CN" sz="2400" dirty="0" smtClean="0">
                <a:solidFill>
                  <a:srgbClr val="0F4D7C"/>
                </a:solidFill>
                <a:latin typeface="+mn-ea"/>
                <a:ea typeface="+mn-ea"/>
              </a:rPr>
              <a:t>Q2</a:t>
            </a:r>
            <a:r>
              <a:rPr lang="zh-CN" altLang="en-US" sz="2400" dirty="0" smtClean="0">
                <a:solidFill>
                  <a:srgbClr val="0F4D7C"/>
                </a:solidFill>
                <a:latin typeface="+mn-ea"/>
                <a:ea typeface="+mn-ea"/>
              </a:rPr>
              <a:t>：</a:t>
            </a:r>
            <a:r>
              <a:rPr lang="zh-CN" altLang="en-US" sz="2400" dirty="0">
                <a:solidFill>
                  <a:srgbClr val="0F4D7C"/>
                </a:solidFill>
                <a:latin typeface="+mn-ea"/>
                <a:ea typeface="+mn-ea"/>
              </a:rPr>
              <a:t>如何改善癌症病人的抑郁情绪</a:t>
            </a:r>
            <a:r>
              <a:rPr lang="zh-CN" altLang="en-US" sz="2400" dirty="0" smtClean="0">
                <a:solidFill>
                  <a:srgbClr val="0F4D7C"/>
                </a:solidFill>
                <a:latin typeface="+mn-ea"/>
                <a:ea typeface="+mn-ea"/>
              </a:rPr>
              <a:t>？</a:t>
            </a:r>
            <a:endParaRPr lang="en-US" altLang="zh-CN" sz="2400" dirty="0" smtClean="0">
              <a:solidFill>
                <a:srgbClr val="0F4D7C"/>
              </a:solidFill>
              <a:latin typeface="+mn-ea"/>
              <a:ea typeface="+mn-ea"/>
            </a:endParaRPr>
          </a:p>
          <a:p>
            <a:endParaRPr lang="en-US" altLang="zh-CN" sz="2400" dirty="0" smtClean="0">
              <a:solidFill>
                <a:srgbClr val="0F4D7C"/>
              </a:solidFill>
              <a:latin typeface="+mn-ea"/>
              <a:ea typeface="+mn-ea"/>
            </a:endParaRPr>
          </a:p>
          <a:p>
            <a:endParaRPr lang="en-US" altLang="zh-CN" sz="2400" dirty="0" smtClean="0">
              <a:solidFill>
                <a:srgbClr val="0F4D7C"/>
              </a:solidFill>
              <a:latin typeface="+mn-ea"/>
              <a:ea typeface="+mn-ea"/>
            </a:endParaRPr>
          </a:p>
          <a:p>
            <a:endParaRPr lang="en-US" altLang="zh-CN" sz="2400" dirty="0">
              <a:solidFill>
                <a:srgbClr val="0F4D7C"/>
              </a:solidFill>
              <a:latin typeface="+mn-ea"/>
              <a:ea typeface="+mn-ea"/>
            </a:endParaRPr>
          </a:p>
          <a:p>
            <a:endParaRPr lang="en-US" altLang="zh-CN" sz="2400" dirty="0" smtClean="0">
              <a:solidFill>
                <a:srgbClr val="0F4D7C"/>
              </a:solidFill>
              <a:latin typeface="+mn-ea"/>
              <a:ea typeface="+mn-ea"/>
            </a:endParaRPr>
          </a:p>
          <a:p>
            <a:r>
              <a:rPr lang="en-US" altLang="zh-CN" sz="2400" dirty="0" smtClean="0">
                <a:solidFill>
                  <a:srgbClr val="0F4D7C"/>
                </a:solidFill>
                <a:latin typeface="+mn-ea"/>
                <a:ea typeface="+mn-ea"/>
              </a:rPr>
              <a:t>Q3</a:t>
            </a:r>
            <a:r>
              <a:rPr lang="zh-CN" altLang="en-US" sz="2400" dirty="0" smtClean="0">
                <a:solidFill>
                  <a:srgbClr val="0F4D7C"/>
                </a:solidFill>
                <a:latin typeface="+mn-ea"/>
                <a:ea typeface="+mn-ea"/>
              </a:rPr>
              <a:t>：癌症</a:t>
            </a:r>
            <a:r>
              <a:rPr lang="zh-CN" altLang="en-US" sz="2400" dirty="0">
                <a:solidFill>
                  <a:srgbClr val="0F4D7C"/>
                </a:solidFill>
                <a:latin typeface="+mn-ea"/>
                <a:ea typeface="+mn-ea"/>
              </a:rPr>
              <a:t>发生后，家人积极心态对患者有哪些帮助</a:t>
            </a:r>
            <a:r>
              <a:rPr lang="zh-CN" altLang="en-US" sz="2400" dirty="0" smtClean="0">
                <a:solidFill>
                  <a:srgbClr val="0F4D7C"/>
                </a:solidFill>
                <a:latin typeface="+mn-ea"/>
                <a:ea typeface="+mn-ea"/>
              </a:rPr>
              <a:t>？</a:t>
            </a:r>
            <a:endParaRPr lang="zh-CN" altLang="en-US" sz="2400" dirty="0">
              <a:solidFill>
                <a:srgbClr val="0F4D7C"/>
              </a:solidFill>
              <a:latin typeface="+mn-ea"/>
              <a:ea typeface="+mn-ea"/>
            </a:endParaRPr>
          </a:p>
        </p:txBody>
      </p:sp>
      <p:sp>
        <p:nvSpPr>
          <p:cNvPr id="3" name="文本框 2"/>
          <p:cNvSpPr txBox="1"/>
          <p:nvPr/>
        </p:nvSpPr>
        <p:spPr>
          <a:xfrm>
            <a:off x="5340538" y="4515359"/>
            <a:ext cx="6729890" cy="1289905"/>
          </a:xfrm>
          <a:prstGeom prst="rect">
            <a:avLst/>
          </a:prstGeom>
          <a:noFill/>
        </p:spPr>
        <p:txBody>
          <a:bodyPr wrap="square" rtlCol="0">
            <a:spAutoFit/>
          </a:bodyPr>
          <a:lstStyle/>
          <a:p>
            <a:pPr algn="r">
              <a:lnSpc>
                <a:spcPct val="150000"/>
              </a:lnSpc>
            </a:pPr>
            <a:r>
              <a:rPr lang="en-US" altLang="zh-CN" dirty="0" smtClean="0">
                <a:solidFill>
                  <a:schemeClr val="tx1">
                    <a:lumMod val="75000"/>
                    <a:lumOff val="25000"/>
                  </a:schemeClr>
                </a:solidFill>
                <a:latin typeface="+mn-ea"/>
                <a:ea typeface="+mn-ea"/>
              </a:rPr>
              <a:t>1</a:t>
            </a:r>
            <a:r>
              <a:rPr lang="zh-CN" altLang="en-US" dirty="0" smtClean="0">
                <a:solidFill>
                  <a:schemeClr val="tx1">
                    <a:lumMod val="75000"/>
                    <a:lumOff val="25000"/>
                  </a:schemeClr>
                </a:solidFill>
                <a:latin typeface="+mn-ea"/>
                <a:ea typeface="+mn-ea"/>
              </a:rPr>
              <a:t>、学会客观评价，接受自己不完美的人生</a:t>
            </a:r>
            <a:endParaRPr lang="en-US" altLang="zh-CN" dirty="0" smtClean="0">
              <a:solidFill>
                <a:schemeClr val="tx1">
                  <a:lumMod val="75000"/>
                  <a:lumOff val="25000"/>
                </a:schemeClr>
              </a:solidFill>
              <a:latin typeface="+mn-ea"/>
              <a:ea typeface="+mn-ea"/>
            </a:endParaRPr>
          </a:p>
          <a:p>
            <a:pPr algn="r">
              <a:lnSpc>
                <a:spcPct val="150000"/>
              </a:lnSpc>
            </a:pPr>
            <a:r>
              <a:rPr lang="en-US" altLang="zh-CN" dirty="0" smtClean="0">
                <a:solidFill>
                  <a:schemeClr val="tx1">
                    <a:lumMod val="75000"/>
                    <a:lumOff val="25000"/>
                  </a:schemeClr>
                </a:solidFill>
                <a:latin typeface="+mn-ea"/>
                <a:ea typeface="+mn-ea"/>
              </a:rPr>
              <a:t>2</a:t>
            </a:r>
            <a:r>
              <a:rPr lang="zh-CN" altLang="en-US" dirty="0" smtClean="0">
                <a:solidFill>
                  <a:schemeClr val="tx1">
                    <a:lumMod val="75000"/>
                    <a:lumOff val="25000"/>
                  </a:schemeClr>
                </a:solidFill>
                <a:latin typeface="+mn-ea"/>
                <a:ea typeface="+mn-ea"/>
              </a:rPr>
              <a:t>、希望癌症患者积极治疗，重塑希望</a:t>
            </a:r>
            <a:endParaRPr lang="en-US" altLang="zh-CN" dirty="0" smtClean="0">
              <a:solidFill>
                <a:schemeClr val="tx1">
                  <a:lumMod val="75000"/>
                  <a:lumOff val="25000"/>
                </a:schemeClr>
              </a:solidFill>
              <a:latin typeface="+mn-ea"/>
              <a:ea typeface="+mn-ea"/>
            </a:endParaRPr>
          </a:p>
          <a:p>
            <a:pPr algn="r">
              <a:lnSpc>
                <a:spcPct val="150000"/>
              </a:lnSpc>
            </a:pPr>
            <a:r>
              <a:rPr lang="en-US" altLang="zh-CN" dirty="0" smtClean="0">
                <a:solidFill>
                  <a:schemeClr val="tx1">
                    <a:lumMod val="75000"/>
                    <a:lumOff val="25000"/>
                  </a:schemeClr>
                </a:solidFill>
                <a:latin typeface="+mn-ea"/>
                <a:ea typeface="+mn-ea"/>
              </a:rPr>
              <a:t>3</a:t>
            </a:r>
            <a:r>
              <a:rPr lang="zh-CN" altLang="en-US" dirty="0" smtClean="0">
                <a:solidFill>
                  <a:schemeClr val="tx1">
                    <a:lumMod val="75000"/>
                    <a:lumOff val="25000"/>
                  </a:schemeClr>
                </a:solidFill>
                <a:latin typeface="+mn-ea"/>
                <a:ea typeface="+mn-ea"/>
              </a:rPr>
              <a:t>、组建互助的团体和小组，参与癌症病友的微信群，病友会</a:t>
            </a:r>
            <a:endParaRPr lang="zh-CN" altLang="en-US" dirty="0">
              <a:solidFill>
                <a:schemeClr val="tx1">
                  <a:lumMod val="75000"/>
                  <a:lumOff val="25000"/>
                </a:scheme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079777" y="2204864"/>
            <a:ext cx="4009431" cy="1107995"/>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uLnTx/>
                <a:uFillTx/>
                <a:latin typeface="黑体" panose="02010609060101010101" pitchFamily="49" charset="-122"/>
                <a:ea typeface="+mn-ea"/>
                <a:cs typeface="+mn-cs"/>
              </a:rPr>
              <a:t>谢谢大家</a:t>
            </a:r>
            <a:r>
              <a:rPr kumimoji="0" lang="en-US" altLang="zh-CN" sz="6600" b="1" i="0" u="none" strike="noStrike" kern="1200" cap="none" spc="0" normalizeH="0" baseline="0" noProof="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uLnTx/>
                <a:uFillTx/>
                <a:latin typeface="黑体" panose="02010609060101010101" pitchFamily="49" charset="-122"/>
                <a:ea typeface="+mn-ea"/>
                <a:cs typeface="+mn-cs"/>
              </a:rPr>
              <a:t>!</a:t>
            </a:r>
            <a:endParaRPr kumimoji="0" lang="zh-CN" altLang="en-US" sz="6600" b="1" i="0" u="none" strike="noStrike" kern="1200" cap="none" spc="0" normalizeH="0" baseline="0" noProof="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uLnTx/>
              <a:uFillTx/>
              <a:latin typeface="黑体" panose="02010609060101010101" pitchFamily="49" charset="-122"/>
              <a:ea typeface="+mn-ea"/>
              <a:cs typeface="+mn-cs"/>
            </a:endParaRPr>
          </a:p>
        </p:txBody>
      </p:sp>
      <p:sp>
        <p:nvSpPr>
          <p:cNvPr id="5" name="TextBox 4"/>
          <p:cNvSpPr txBox="1"/>
          <p:nvPr/>
        </p:nvSpPr>
        <p:spPr>
          <a:xfrm>
            <a:off x="4952992" y="4000504"/>
            <a:ext cx="2262158" cy="1477328"/>
          </a:xfrm>
          <a:prstGeom prst="rect">
            <a:avLst/>
          </a:prstGeom>
          <a:noFill/>
        </p:spPr>
        <p:txBody>
          <a:bodyPr wrap="none" rtlCol="0">
            <a:spAutoFit/>
          </a:bodyPr>
          <a:lstStyle/>
          <a:p>
            <a:pPr algn="ctr"/>
            <a:r>
              <a:rPr lang="zh-CN" altLang="en-US" dirty="0" smtClean="0"/>
              <a:t>国家二级心理咨询师</a:t>
            </a:r>
            <a:endParaRPr lang="en-US" altLang="zh-CN" dirty="0" smtClean="0"/>
          </a:p>
          <a:p>
            <a:pPr algn="ctr"/>
            <a:r>
              <a:rPr lang="zh-CN" altLang="en-US" dirty="0" smtClean="0"/>
              <a:t>副  主  任  护  师</a:t>
            </a:r>
            <a:endParaRPr lang="en-US" altLang="zh-CN" dirty="0" smtClean="0"/>
          </a:p>
          <a:p>
            <a:pPr algn="ctr"/>
            <a:r>
              <a:rPr lang="zh-CN" altLang="en-US" dirty="0" smtClean="0"/>
              <a:t>      </a:t>
            </a:r>
            <a:endParaRPr lang="en-US" altLang="zh-CN" dirty="0" smtClean="0"/>
          </a:p>
          <a:p>
            <a:pPr algn="ctr"/>
            <a:r>
              <a:rPr lang="zh-CN" altLang="en-US" dirty="0" smtClean="0"/>
              <a:t>董晓萍</a:t>
            </a:r>
            <a:endParaRPr lang="en-US" altLang="zh-CN" dirty="0" smtClean="0"/>
          </a:p>
          <a:p>
            <a:pPr algn="ct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EPPT Template">
  <a:themeElements>
    <a:clrScheme name="">
      <a:dk1>
        <a:srgbClr val="000000"/>
      </a:dk1>
      <a:lt1>
        <a:srgbClr val="FFFFFF"/>
      </a:lt1>
      <a:dk2>
        <a:srgbClr val="000000"/>
      </a:dk2>
      <a:lt2>
        <a:srgbClr val="DDDDDD"/>
      </a:lt2>
      <a:accent1>
        <a:srgbClr val="83A300"/>
      </a:accent1>
      <a:accent2>
        <a:srgbClr val="E5D813"/>
      </a:accent2>
      <a:accent3>
        <a:srgbClr val="FFFFFF"/>
      </a:accent3>
      <a:accent4>
        <a:srgbClr val="000000"/>
      </a:accent4>
      <a:accent5>
        <a:srgbClr val="ACCBDE"/>
      </a:accent5>
      <a:accent6>
        <a:srgbClr val="E7B900"/>
      </a:accent6>
      <a:hlink>
        <a:srgbClr val="5E6F28"/>
      </a:hlink>
      <a:folHlink>
        <a:srgbClr val="D8D37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DDDDDD"/>
        </a:lt2>
        <a:accent1>
          <a:srgbClr val="83A300"/>
        </a:accent1>
        <a:accent2>
          <a:srgbClr val="E5D813"/>
        </a:accent2>
        <a:accent3>
          <a:srgbClr val="FFFFFF"/>
        </a:accent3>
        <a:accent4>
          <a:srgbClr val="000000"/>
        </a:accent4>
        <a:accent5>
          <a:srgbClr val="C1CEAA"/>
        </a:accent5>
        <a:accent6>
          <a:srgbClr val="CFC410"/>
        </a:accent6>
        <a:hlink>
          <a:srgbClr val="5E6F28"/>
        </a:hlink>
        <a:folHlink>
          <a:srgbClr val="D8D37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1964</Words>
  <Application>WPS 演示</Application>
  <PresentationFormat>宽屏</PresentationFormat>
  <Paragraphs>224</Paragraphs>
  <Slides>15</Slides>
  <Notes>11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15</vt:i4>
      </vt:variant>
    </vt:vector>
  </HeadingPairs>
  <TitlesOfParts>
    <vt:vector size="27" baseType="lpstr">
      <vt:lpstr>Arial</vt:lpstr>
      <vt:lpstr>宋体</vt:lpstr>
      <vt:lpstr>Wingdings</vt:lpstr>
      <vt:lpstr>黑体</vt:lpstr>
      <vt:lpstr>华文彩云</vt:lpstr>
      <vt:lpstr>Times New Roman</vt:lpstr>
      <vt:lpstr>微软雅黑</vt:lpstr>
      <vt:lpstr>Century Gothic</vt:lpstr>
      <vt:lpstr>汉仪特细等线简</vt:lpstr>
      <vt:lpstr>Calibri</vt:lpstr>
      <vt:lpstr>Segoe Print</vt:lpstr>
      <vt:lpstr>EPPT Template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DXKHZ</cp:lastModifiedBy>
  <cp:revision>230</cp:revision>
  <dcterms:created xsi:type="dcterms:W3CDTF">2015-03-24T01:27:00Z</dcterms:created>
  <dcterms:modified xsi:type="dcterms:W3CDTF">2017-02-04T01:54:22Z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